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ED09-6772-40D5-A46C-8894A0E12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b="1" dirty="0"/>
              <a:t>KOMUNIKASI BISNIS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AE166-D9A6-4BCF-A675-D71E10631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/>
              <a:t>MINGGU KE 2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3B9984B-F3EB-40E6-A1AE-83902191B4EB}"/>
              </a:ext>
            </a:extLst>
          </p:cNvPr>
          <p:cNvSpPr txBox="1">
            <a:spLocks/>
          </p:cNvSpPr>
          <p:nvPr/>
        </p:nvSpPr>
        <p:spPr>
          <a:xfrm>
            <a:off x="2166151" y="4318001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dirty="0"/>
              <a:t>M. TAHAJJUDI GHIFARY, M.PSDM</a:t>
            </a:r>
          </a:p>
        </p:txBody>
      </p:sp>
    </p:spTree>
    <p:extLst>
      <p:ext uri="{BB962C8B-B14F-4D97-AF65-F5344CB8AC3E}">
        <p14:creationId xmlns:p14="http://schemas.microsoft.com/office/powerpoint/2010/main" val="175040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6DDF-D720-4575-8A94-24F8772A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TEORI HIERARKI KEBUTUHAN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13B078-AE72-451E-90F9-97DF9246A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440" y="1731145"/>
            <a:ext cx="8226542" cy="4965004"/>
          </a:xfrm>
        </p:spPr>
      </p:pic>
    </p:spTree>
    <p:extLst>
      <p:ext uri="{BB962C8B-B14F-4D97-AF65-F5344CB8AC3E}">
        <p14:creationId xmlns:p14="http://schemas.microsoft.com/office/powerpoint/2010/main" val="289328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3D84-7E82-4444-B37A-11225D35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TEORI DUA FAKTOR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A8514-B443-448B-8BD9-DDF3942AF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dikemukakan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Frederick Herzberg</a:t>
            </a:r>
          </a:p>
          <a:p>
            <a:pPr marL="0" indent="0">
              <a:buNone/>
            </a:pPr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9E7942-B808-4526-8F30-FACA3169D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78555"/>
              </p:ext>
            </p:extLst>
          </p:nvPr>
        </p:nvGraphicFramePr>
        <p:xfrm>
          <a:off x="2032000" y="2743582"/>
          <a:ext cx="8128000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745947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18405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Faktor</a:t>
                      </a:r>
                      <a:r>
                        <a:rPr lang="en-ID" dirty="0"/>
                        <a:t> Hygiene </a:t>
                      </a:r>
                    </a:p>
                    <a:p>
                      <a:pPr algn="ctr"/>
                      <a:r>
                        <a:rPr lang="en-ID" dirty="0"/>
                        <a:t>(</a:t>
                      </a:r>
                      <a:r>
                        <a:rPr lang="en-ID" dirty="0" err="1"/>
                        <a:t>sumber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ketidak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puasan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kerja</a:t>
                      </a:r>
                      <a:r>
                        <a:rPr lang="en-ID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Faktor</a:t>
                      </a:r>
                      <a:r>
                        <a:rPr lang="en-ID" dirty="0"/>
                        <a:t> Motivator</a:t>
                      </a:r>
                    </a:p>
                    <a:p>
                      <a:pPr algn="ctr"/>
                      <a:r>
                        <a:rPr lang="en-ID" dirty="0"/>
                        <a:t>(</a:t>
                      </a:r>
                      <a:r>
                        <a:rPr lang="en-ID" dirty="0" err="1"/>
                        <a:t>sumber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kepuasan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kerja</a:t>
                      </a:r>
                      <a:r>
                        <a:rPr lang="en-ID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69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Kondisi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kerja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Kebijakan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perusahaan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Supervisi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Gaji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Hubungan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dengan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rekan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kerja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/>
                        <a:t>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Kemampuan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kerja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Kehidupan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pribadi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Pekerjaan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itu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sendiri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Tanggung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jawab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Pengakuan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Prestasi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Promosi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Pertumbuhan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pengembangan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073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43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1D1C-085B-4D48-A730-4AB54878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31" y="764373"/>
            <a:ext cx="9490969" cy="1293028"/>
          </a:xfrm>
        </p:spPr>
        <p:txBody>
          <a:bodyPr/>
          <a:lstStyle/>
          <a:p>
            <a:r>
              <a:rPr lang="en-ID" b="1" dirty="0"/>
              <a:t>MENDENGARKAN SEBAGAI KEAHLIAN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7C133-11D0-45C8-9088-9CDBD7CD0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dirty="0" err="1"/>
              <a:t>Pikiran</a:t>
            </a:r>
            <a:r>
              <a:rPr lang="en-ID" sz="2400" dirty="0"/>
              <a:t>			Kata-kata		</a:t>
            </a:r>
            <a:r>
              <a:rPr lang="en-ID" sz="2400" dirty="0" err="1"/>
              <a:t>Pemahaman</a:t>
            </a:r>
            <a:endParaRPr lang="en-ID" sz="2400" dirty="0"/>
          </a:p>
          <a:p>
            <a:r>
              <a:rPr lang="en-ID" sz="2400" dirty="0" err="1"/>
              <a:t>Emosi</a:t>
            </a:r>
            <a:r>
              <a:rPr lang="en-ID" sz="2400" dirty="0"/>
              <a:t>			</a:t>
            </a:r>
            <a:r>
              <a:rPr lang="en-ID" sz="2400" dirty="0" err="1"/>
              <a:t>Perasaan</a:t>
            </a:r>
            <a:r>
              <a:rPr lang="en-ID" sz="2400" dirty="0"/>
              <a:t>		</a:t>
            </a:r>
            <a:r>
              <a:rPr lang="en-ID" sz="2400" dirty="0" err="1"/>
              <a:t>Mengadakan</a:t>
            </a:r>
            <a:r>
              <a:rPr lang="en-ID" sz="2400" dirty="0"/>
              <a:t> </a:t>
            </a:r>
            <a:r>
              <a:rPr lang="en-ID" sz="2400" dirty="0" err="1"/>
              <a:t>Hubungan</a:t>
            </a:r>
            <a:endParaRPr lang="en-ID" sz="2400" dirty="0"/>
          </a:p>
          <a:p>
            <a:r>
              <a:rPr lang="en-ID" sz="2400" dirty="0"/>
              <a:t>Bahasa </a:t>
            </a:r>
            <a:r>
              <a:rPr lang="en-ID" sz="2400" dirty="0" err="1"/>
              <a:t>tubuh</a:t>
            </a:r>
            <a:r>
              <a:rPr lang="en-ID" sz="2400" dirty="0"/>
              <a:t> 		</a:t>
            </a:r>
            <a:r>
              <a:rPr lang="en-ID" sz="2400" dirty="0" err="1"/>
              <a:t>Tindakan</a:t>
            </a:r>
            <a:r>
              <a:rPr lang="en-ID" sz="2400" dirty="0"/>
              <a:t>		</a:t>
            </a:r>
            <a:r>
              <a:rPr lang="en-ID" sz="2400" dirty="0" err="1"/>
              <a:t>Dampak</a:t>
            </a:r>
            <a:endParaRPr lang="en-ID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02AF98-0633-4341-8828-6A703D0B421D}"/>
              </a:ext>
            </a:extLst>
          </p:cNvPr>
          <p:cNvCxnSpPr/>
          <p:nvPr/>
        </p:nvCxnSpPr>
        <p:spPr>
          <a:xfrm>
            <a:off x="3364637" y="2396972"/>
            <a:ext cx="585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17523CA-4120-4FE7-9325-C057081D9956}"/>
              </a:ext>
            </a:extLst>
          </p:cNvPr>
          <p:cNvCxnSpPr/>
          <p:nvPr/>
        </p:nvCxnSpPr>
        <p:spPr>
          <a:xfrm>
            <a:off x="3364637" y="2851213"/>
            <a:ext cx="585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D5E026-07EF-4547-B4FB-5DD9B0C44A64}"/>
              </a:ext>
            </a:extLst>
          </p:cNvPr>
          <p:cNvCxnSpPr/>
          <p:nvPr/>
        </p:nvCxnSpPr>
        <p:spPr>
          <a:xfrm>
            <a:off x="3364637" y="3345406"/>
            <a:ext cx="5859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7">
            <a:extLst>
              <a:ext uri="{FF2B5EF4-FFF2-40B4-BE49-F238E27FC236}">
                <a16:creationId xmlns:a16="http://schemas.microsoft.com/office/drawing/2014/main" id="{17DA89C4-3AE9-4099-B9BB-763A138B0666}"/>
              </a:ext>
            </a:extLst>
          </p:cNvPr>
          <p:cNvSpPr/>
          <p:nvPr/>
        </p:nvSpPr>
        <p:spPr>
          <a:xfrm>
            <a:off x="6041624" y="2241612"/>
            <a:ext cx="719091" cy="310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E5A0B51-B9E6-4316-B9C7-923FA899CA4B}"/>
              </a:ext>
            </a:extLst>
          </p:cNvPr>
          <p:cNvSpPr/>
          <p:nvPr/>
        </p:nvSpPr>
        <p:spPr>
          <a:xfrm>
            <a:off x="6041624" y="2695853"/>
            <a:ext cx="719091" cy="310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7191131-0415-4345-9448-ECD7F1630FC3}"/>
              </a:ext>
            </a:extLst>
          </p:cNvPr>
          <p:cNvSpPr/>
          <p:nvPr/>
        </p:nvSpPr>
        <p:spPr>
          <a:xfrm>
            <a:off x="6041623" y="3190046"/>
            <a:ext cx="719091" cy="310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324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5434-4656-4584-97C9-B6091F08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23" y="764373"/>
            <a:ext cx="8851777" cy="1293028"/>
          </a:xfrm>
        </p:spPr>
        <p:txBody>
          <a:bodyPr/>
          <a:lstStyle/>
          <a:p>
            <a:r>
              <a:rPr lang="en-ID" b="1" dirty="0" err="1"/>
              <a:t>Hasilnya</a:t>
            </a:r>
            <a:r>
              <a:rPr lang="en-ID" b="1" dirty="0"/>
              <a:t> </a:t>
            </a:r>
            <a:r>
              <a:rPr lang="en-ID" b="1" dirty="0" err="1"/>
              <a:t>pendengar</a:t>
            </a:r>
            <a:r>
              <a:rPr lang="en-ID" b="1" dirty="0"/>
              <a:t> yang </a:t>
            </a:r>
            <a:r>
              <a:rPr lang="en-ID" b="1" dirty="0" err="1"/>
              <a:t>baik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96F91-4934-40B8-B312-E1FCD65D6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manfaat</a:t>
            </a:r>
            <a:r>
              <a:rPr lang="en-ID" sz="2400" dirty="0"/>
              <a:t> / </a:t>
            </a:r>
            <a:r>
              <a:rPr lang="en-ID" sz="2400" dirty="0" err="1"/>
              <a:t>hasil</a:t>
            </a:r>
            <a:r>
              <a:rPr lang="en-ID" sz="2400" dirty="0"/>
              <a:t> yang </a:t>
            </a:r>
            <a:r>
              <a:rPr lang="en-ID" sz="2400" dirty="0" err="1"/>
              <a:t>timbul</a:t>
            </a:r>
            <a:r>
              <a:rPr lang="en-ID" sz="2400" dirty="0"/>
              <a:t>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menjadi</a:t>
            </a:r>
            <a:r>
              <a:rPr lang="en-ID" sz="2400" dirty="0"/>
              <a:t> </a:t>
            </a:r>
            <a:r>
              <a:rPr lang="en-ID" sz="2400" dirty="0" err="1"/>
              <a:t>pendengar</a:t>
            </a:r>
            <a:r>
              <a:rPr lang="en-ID" sz="2400" dirty="0"/>
              <a:t> yang </a:t>
            </a:r>
            <a:r>
              <a:rPr lang="en-ID" sz="2400" dirty="0" err="1"/>
              <a:t>baik</a:t>
            </a:r>
            <a:r>
              <a:rPr lang="en-ID" sz="2400" dirty="0"/>
              <a:t>, </a:t>
            </a:r>
            <a:r>
              <a:rPr lang="en-ID" sz="2400" dirty="0" err="1"/>
              <a:t>antara</a:t>
            </a:r>
            <a:r>
              <a:rPr lang="en-ID" sz="2400" dirty="0"/>
              <a:t> lain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sz="2400" dirty="0" err="1"/>
              <a:t>Disukai</a:t>
            </a:r>
            <a:r>
              <a:rPr lang="en-ID" sz="2400" dirty="0"/>
              <a:t> orang lain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sz="2400" dirty="0" err="1"/>
              <a:t>Kinerja</a:t>
            </a:r>
            <a:r>
              <a:rPr lang="en-ID" sz="2400" dirty="0"/>
              <a:t>/</a:t>
            </a:r>
            <a:r>
              <a:rPr lang="en-ID" sz="2400" dirty="0" err="1"/>
              <a:t>prestasi</a:t>
            </a:r>
            <a:r>
              <a:rPr lang="en-ID" sz="2400" dirty="0"/>
              <a:t> </a:t>
            </a:r>
            <a:r>
              <a:rPr lang="en-ID" sz="2400" dirty="0" err="1"/>
              <a:t>meningkat</a:t>
            </a:r>
            <a:endParaRPr lang="en-ID" sz="2400" dirty="0"/>
          </a:p>
          <a:p>
            <a:pPr marL="914400" lvl="1" indent="-457200">
              <a:buFont typeface="+mj-lt"/>
              <a:buAutoNum type="arabicPeriod"/>
            </a:pPr>
            <a:r>
              <a:rPr lang="en-ID" sz="2400" dirty="0" err="1"/>
              <a:t>Mendapat</a:t>
            </a:r>
            <a:r>
              <a:rPr lang="en-ID" sz="2400" dirty="0"/>
              <a:t> </a:t>
            </a:r>
            <a:r>
              <a:rPr lang="en-ID" sz="2400" dirty="0" err="1"/>
              <a:t>umpan</a:t>
            </a:r>
            <a:r>
              <a:rPr lang="en-ID" sz="2400" dirty="0"/>
              <a:t> </a:t>
            </a:r>
            <a:r>
              <a:rPr lang="en-ID" sz="2400" dirty="0" err="1"/>
              <a:t>balik</a:t>
            </a:r>
            <a:r>
              <a:rPr lang="en-ID" sz="2400" dirty="0"/>
              <a:t> yang </a:t>
            </a:r>
            <a:r>
              <a:rPr lang="en-ID" sz="2400" dirty="0" err="1"/>
              <a:t>akurat</a:t>
            </a:r>
            <a:endParaRPr lang="en-ID" sz="2400" dirty="0"/>
          </a:p>
          <a:p>
            <a:pPr marL="914400" lvl="1" indent="-457200">
              <a:buFont typeface="+mj-lt"/>
              <a:buAutoNum type="arabicPeriod"/>
            </a:pPr>
            <a:r>
              <a:rPr lang="en-ID" sz="2400" dirty="0" err="1"/>
              <a:t>Terhindar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kesalapahaman</a:t>
            </a:r>
            <a:endParaRPr lang="en-ID" sz="2400" dirty="0"/>
          </a:p>
          <a:p>
            <a:pPr marL="914400" lvl="1" indent="-457200">
              <a:buFont typeface="+mj-lt"/>
              <a:buAutoNum type="arabicPeriod"/>
            </a:pP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membedakan</a:t>
            </a:r>
            <a:r>
              <a:rPr lang="en-ID" sz="2400" dirty="0"/>
              <a:t> </a:t>
            </a:r>
            <a:r>
              <a:rPr lang="en-ID" sz="2400" dirty="0" err="1"/>
              <a:t>fakta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bukan</a:t>
            </a:r>
            <a:endParaRPr lang="en-ID" sz="2400" dirty="0"/>
          </a:p>
          <a:p>
            <a:pPr marL="914400" lvl="1" indent="-457200">
              <a:buFont typeface="+mj-lt"/>
              <a:buAutoNum type="arabicPeriod"/>
            </a:pPr>
            <a:r>
              <a:rPr lang="en-ID" sz="2400" dirty="0" err="1"/>
              <a:t>Menumbuhkan</a:t>
            </a:r>
            <a:r>
              <a:rPr lang="en-ID" sz="2400" dirty="0"/>
              <a:t> ide </a:t>
            </a:r>
            <a:r>
              <a:rPr lang="en-ID" sz="2400" dirty="0" err="1"/>
              <a:t>baru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meningkatkan</a:t>
            </a:r>
            <a:r>
              <a:rPr lang="en-ID" sz="2400" dirty="0"/>
              <a:t> </a:t>
            </a:r>
            <a:r>
              <a:rPr lang="en-ID" sz="2400" dirty="0" err="1"/>
              <a:t>kreativitas</a:t>
            </a:r>
            <a:endParaRPr lang="en-ID" sz="2400" dirty="0"/>
          </a:p>
          <a:p>
            <a:pPr marL="914400" lvl="1" indent="-457200">
              <a:buFont typeface="+mj-lt"/>
              <a:buAutoNum type="arabicPeriod"/>
            </a:pPr>
            <a:r>
              <a:rPr lang="en-ID" sz="2400" dirty="0" err="1"/>
              <a:t>Kepuasan</a:t>
            </a:r>
            <a:r>
              <a:rPr lang="en-ID" sz="2400" dirty="0"/>
              <a:t> </a:t>
            </a:r>
            <a:r>
              <a:rPr lang="en-ID" sz="2400" dirty="0" err="1"/>
              <a:t>kerja</a:t>
            </a:r>
            <a:r>
              <a:rPr lang="en-ID" sz="2400" dirty="0"/>
              <a:t> </a:t>
            </a:r>
            <a:r>
              <a:rPr lang="en-ID" sz="2400" dirty="0" err="1"/>
              <a:t>meningkat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72003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1A34E-D081-4D69-A507-062D6744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KEBIASAAN MENDENGARKAN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5FDF5-0192-4009-9F36-ABE5AB40E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 err="1"/>
              <a:t>Beberapa</a:t>
            </a:r>
            <a:r>
              <a:rPr lang="en-ID" sz="2800" dirty="0"/>
              <a:t> </a:t>
            </a:r>
            <a:r>
              <a:rPr lang="en-ID" sz="2800" dirty="0" err="1"/>
              <a:t>hal</a:t>
            </a:r>
            <a:r>
              <a:rPr lang="en-ID" sz="2800" dirty="0"/>
              <a:t> yang </a:t>
            </a:r>
            <a:r>
              <a:rPr lang="en-ID" sz="2800" dirty="0" err="1"/>
              <a:t>perlu</a:t>
            </a:r>
            <a:r>
              <a:rPr lang="en-ID" sz="2800" dirty="0"/>
              <a:t> </a:t>
            </a:r>
            <a:r>
              <a:rPr lang="en-ID" sz="2800" dirty="0" err="1"/>
              <a:t>diperhatikan</a:t>
            </a:r>
            <a:r>
              <a:rPr lang="en-ID" sz="2800" dirty="0"/>
              <a:t> agar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pendengar</a:t>
            </a:r>
            <a:r>
              <a:rPr lang="en-ID" sz="2800" dirty="0"/>
              <a:t> yang </a:t>
            </a:r>
            <a:r>
              <a:rPr lang="en-ID" sz="2800" dirty="0" err="1"/>
              <a:t>baik</a:t>
            </a:r>
            <a:r>
              <a:rPr lang="en-ID" sz="2800" dirty="0"/>
              <a:t>, </a:t>
            </a:r>
            <a:r>
              <a:rPr lang="en-ID" sz="2800" dirty="0" err="1"/>
              <a:t>yaitu</a:t>
            </a:r>
            <a:r>
              <a:rPr lang="en-ID" sz="2800" dirty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Perhatikan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baik</a:t>
            </a:r>
            <a:r>
              <a:rPr lang="en-ID" sz="2800" dirty="0"/>
              <a:t> </a:t>
            </a:r>
            <a:r>
              <a:rPr lang="en-ID" sz="2800" dirty="0" err="1"/>
              <a:t>siapa</a:t>
            </a:r>
            <a:r>
              <a:rPr lang="en-ID" sz="2800" dirty="0"/>
              <a:t> yang </a:t>
            </a:r>
            <a:r>
              <a:rPr lang="en-ID" sz="2800" dirty="0" err="1"/>
              <a:t>berbicara</a:t>
            </a:r>
            <a:endParaRPr lang="en-ID" sz="2800" dirty="0"/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Berikan</a:t>
            </a:r>
            <a:r>
              <a:rPr lang="en-ID" sz="2800" dirty="0"/>
              <a:t> </a:t>
            </a:r>
            <a:r>
              <a:rPr lang="en-ID" sz="2800" dirty="0" err="1"/>
              <a:t>umpan</a:t>
            </a:r>
            <a:r>
              <a:rPr lang="en-ID" sz="2800" dirty="0"/>
              <a:t> </a:t>
            </a:r>
            <a:r>
              <a:rPr lang="en-ID" sz="2800" dirty="0" err="1"/>
              <a:t>balik</a:t>
            </a:r>
            <a:endParaRPr lang="en-ID" sz="2800" dirty="0"/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Mendengarkan</a:t>
            </a:r>
            <a:r>
              <a:rPr lang="en-ID" sz="2800" dirty="0"/>
              <a:t> </a:t>
            </a:r>
            <a:r>
              <a:rPr lang="en-ID" sz="2800" dirty="0" err="1"/>
              <a:t>membutuhkan</a:t>
            </a:r>
            <a:r>
              <a:rPr lang="en-ID" sz="2800" dirty="0"/>
              <a:t> </a:t>
            </a:r>
            <a:r>
              <a:rPr lang="en-ID" sz="2800" dirty="0" err="1"/>
              <a:t>waktu</a:t>
            </a:r>
            <a:endParaRPr lang="en-ID" sz="2800" dirty="0"/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Gunakan</a:t>
            </a:r>
            <a:r>
              <a:rPr lang="en-ID" sz="2800" dirty="0"/>
              <a:t> </a:t>
            </a:r>
            <a:r>
              <a:rPr lang="en-ID" sz="2800" dirty="0" err="1"/>
              <a:t>pengetahuan</a:t>
            </a:r>
            <a:r>
              <a:rPr lang="en-ID" sz="2800" dirty="0"/>
              <a:t> </a:t>
            </a:r>
            <a:r>
              <a:rPr lang="en-ID" sz="2800" dirty="0" err="1"/>
              <a:t>anda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64495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50D6D-8EA3-43DD-8080-692064E3FE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smtClean="0"/>
              <a:t>ADA PERTANYAAN?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4376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3510-556B-45A0-8084-29EC9AD7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KOMUNIKASI ANTARPRIBADI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5A727-2CC1-4DBB-B9D9-EF460EFDC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3600" dirty="0" err="1"/>
              <a:t>Komunikasi</a:t>
            </a:r>
            <a:r>
              <a:rPr lang="en-ID" sz="3600" dirty="0"/>
              <a:t> yang </a:t>
            </a:r>
            <a:r>
              <a:rPr lang="en-ID" sz="3600" dirty="0" err="1"/>
              <a:t>dilakukan</a:t>
            </a:r>
            <a:r>
              <a:rPr lang="en-ID" sz="3600" dirty="0"/>
              <a:t> </a:t>
            </a:r>
            <a:r>
              <a:rPr lang="en-ID" sz="3600" dirty="0" err="1"/>
              <a:t>antara</a:t>
            </a:r>
            <a:r>
              <a:rPr lang="en-ID" sz="3600" dirty="0"/>
              <a:t> </a:t>
            </a:r>
            <a:r>
              <a:rPr lang="en-ID" sz="3600" dirty="0" err="1"/>
              <a:t>seseorang</a:t>
            </a:r>
            <a:r>
              <a:rPr lang="en-ID" sz="3600" dirty="0"/>
              <a:t> </a:t>
            </a:r>
            <a:r>
              <a:rPr lang="en-ID" sz="3600" dirty="0" err="1"/>
              <a:t>dengan</a:t>
            </a:r>
            <a:r>
              <a:rPr lang="en-ID" sz="3600" dirty="0"/>
              <a:t> orang lain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suatu</a:t>
            </a:r>
            <a:r>
              <a:rPr lang="en-ID" sz="3600" dirty="0"/>
              <a:t> </a:t>
            </a:r>
            <a:r>
              <a:rPr lang="en-ID" sz="3600" dirty="0" err="1"/>
              <a:t>masyarakat</a:t>
            </a:r>
            <a:r>
              <a:rPr lang="en-ID" sz="3600" dirty="0"/>
              <a:t> </a:t>
            </a:r>
            <a:r>
              <a:rPr lang="en-ID" sz="3600" dirty="0" err="1"/>
              <a:t>maupun</a:t>
            </a:r>
            <a:r>
              <a:rPr lang="en-ID" sz="3600" dirty="0"/>
              <a:t> </a:t>
            </a:r>
            <a:r>
              <a:rPr lang="en-ID" sz="3600" dirty="0" err="1"/>
              <a:t>organisasi</a:t>
            </a:r>
            <a:r>
              <a:rPr lang="en-ID" sz="3600" dirty="0"/>
              <a:t> (</a:t>
            </a:r>
            <a:r>
              <a:rPr lang="en-ID" sz="3600" dirty="0" err="1"/>
              <a:t>bisnis</a:t>
            </a:r>
            <a:r>
              <a:rPr lang="en-ID" sz="3600" dirty="0"/>
              <a:t> </a:t>
            </a:r>
            <a:r>
              <a:rPr lang="en-ID" sz="3600" dirty="0" err="1"/>
              <a:t>dan</a:t>
            </a:r>
            <a:r>
              <a:rPr lang="en-ID" sz="3600" dirty="0"/>
              <a:t> </a:t>
            </a:r>
            <a:r>
              <a:rPr lang="en-ID" sz="3600" dirty="0" err="1"/>
              <a:t>nonbisnis</a:t>
            </a:r>
            <a:r>
              <a:rPr lang="en-ID" sz="3600" dirty="0"/>
              <a:t>) </a:t>
            </a:r>
            <a:r>
              <a:rPr lang="en-ID" sz="3600" dirty="0" err="1"/>
              <a:t>menggunakan</a:t>
            </a:r>
            <a:r>
              <a:rPr lang="en-ID" sz="3600" dirty="0"/>
              <a:t> media </a:t>
            </a:r>
            <a:r>
              <a:rPr lang="en-ID" sz="3600" dirty="0" err="1"/>
              <a:t>komunikasi</a:t>
            </a:r>
            <a:r>
              <a:rPr lang="en-ID" sz="3600" dirty="0"/>
              <a:t> </a:t>
            </a:r>
            <a:r>
              <a:rPr lang="en-ID" sz="3600" dirty="0" err="1"/>
              <a:t>tertentu</a:t>
            </a:r>
            <a:r>
              <a:rPr lang="en-ID" sz="3600" dirty="0"/>
              <a:t> </a:t>
            </a:r>
            <a:r>
              <a:rPr lang="en-ID" sz="3600" dirty="0" err="1"/>
              <a:t>serta</a:t>
            </a:r>
            <a:r>
              <a:rPr lang="en-ID" sz="3600" dirty="0"/>
              <a:t> Bahasa yang </a:t>
            </a:r>
            <a:r>
              <a:rPr lang="en-ID" sz="3600" dirty="0" err="1"/>
              <a:t>mudah</a:t>
            </a:r>
            <a:r>
              <a:rPr lang="en-ID" sz="3600" dirty="0"/>
              <a:t> </a:t>
            </a:r>
            <a:r>
              <a:rPr lang="en-ID" sz="3600" dirty="0" err="1"/>
              <a:t>dipahami</a:t>
            </a:r>
            <a:r>
              <a:rPr lang="en-ID" sz="3600" dirty="0"/>
              <a:t> (</a:t>
            </a:r>
            <a:r>
              <a:rPr lang="en-ID" sz="3600" dirty="0" err="1"/>
              <a:t>biasanya</a:t>
            </a:r>
            <a:r>
              <a:rPr lang="en-ID" sz="3600" dirty="0"/>
              <a:t> Bahasa informal) </a:t>
            </a:r>
            <a:r>
              <a:rPr lang="en-ID" sz="3600" dirty="0" err="1"/>
              <a:t>untuk</a:t>
            </a:r>
            <a:r>
              <a:rPr lang="en-ID" sz="3600" dirty="0"/>
              <a:t> </a:t>
            </a:r>
            <a:r>
              <a:rPr lang="en-ID" sz="3600" dirty="0" err="1"/>
              <a:t>mencapai</a:t>
            </a:r>
            <a:r>
              <a:rPr lang="en-ID" sz="3600" dirty="0"/>
              <a:t> </a:t>
            </a:r>
            <a:r>
              <a:rPr lang="en-ID" sz="3600" dirty="0" err="1"/>
              <a:t>suatu</a:t>
            </a:r>
            <a:r>
              <a:rPr lang="en-ID" sz="3600" dirty="0"/>
              <a:t> </a:t>
            </a:r>
            <a:r>
              <a:rPr lang="en-ID" sz="3600" dirty="0" err="1"/>
              <a:t>tujuan</a:t>
            </a:r>
            <a:r>
              <a:rPr lang="en-ID" sz="3600" dirty="0"/>
              <a:t> </a:t>
            </a:r>
            <a:r>
              <a:rPr lang="en-ID" sz="3600" dirty="0" err="1"/>
              <a:t>tertentu</a:t>
            </a:r>
            <a:r>
              <a:rPr lang="en-ID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56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4E72-2D17-4729-9486-60ED620E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Hal yang </a:t>
            </a:r>
            <a:r>
              <a:rPr lang="en-ID" b="1" dirty="0" err="1"/>
              <a:t>perlu</a:t>
            </a:r>
            <a:r>
              <a:rPr lang="en-ID" b="1" dirty="0"/>
              <a:t> </a:t>
            </a:r>
            <a:r>
              <a:rPr lang="en-ID" b="1" dirty="0" err="1"/>
              <a:t>diperhatikan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00F51-BD74-47F5-AD27-B3A177C3E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sz="2400" dirty="0" err="1"/>
              <a:t>Komunikasi</a:t>
            </a:r>
            <a:r>
              <a:rPr lang="en-ID" sz="2400" dirty="0"/>
              <a:t>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oleh</a:t>
            </a:r>
            <a:r>
              <a:rPr lang="en-ID" sz="2400" dirty="0"/>
              <a:t> </a:t>
            </a:r>
            <a:r>
              <a:rPr lang="en-ID" sz="2400" dirty="0" err="1"/>
              <a:t>dua</a:t>
            </a:r>
            <a:r>
              <a:rPr lang="en-ID" sz="2400" dirty="0"/>
              <a:t> orang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endParaRPr lang="en-ID" sz="2400" dirty="0"/>
          </a:p>
          <a:p>
            <a:pPr marL="457200" indent="-457200">
              <a:buFont typeface="+mj-lt"/>
              <a:buAutoNum type="arabicPeriod"/>
            </a:pPr>
            <a:r>
              <a:rPr lang="en-ID" sz="2400" dirty="0" err="1"/>
              <a:t>Menggunakan</a:t>
            </a:r>
            <a:r>
              <a:rPr lang="en-ID" sz="2400" dirty="0"/>
              <a:t> media </a:t>
            </a:r>
            <a:r>
              <a:rPr lang="en-ID" sz="2400" dirty="0" err="1"/>
              <a:t>tertentu</a:t>
            </a:r>
            <a:r>
              <a:rPr lang="en-ID" sz="2400" dirty="0"/>
              <a:t> :</a:t>
            </a:r>
          </a:p>
          <a:p>
            <a:pPr lvl="1"/>
            <a:r>
              <a:rPr lang="en-ID" sz="2400" dirty="0" err="1"/>
              <a:t>Telepon</a:t>
            </a:r>
            <a:r>
              <a:rPr lang="en-ID" sz="2400" dirty="0"/>
              <a:t> </a:t>
            </a:r>
          </a:p>
          <a:p>
            <a:pPr lvl="1"/>
            <a:r>
              <a:rPr lang="en-ID" sz="2400" dirty="0" err="1"/>
              <a:t>Telepon</a:t>
            </a:r>
            <a:r>
              <a:rPr lang="en-ID" sz="2400" dirty="0"/>
              <a:t> </a:t>
            </a:r>
            <a:r>
              <a:rPr lang="en-ID" sz="2400" dirty="0" err="1"/>
              <a:t>seluler</a:t>
            </a:r>
            <a:endParaRPr lang="en-ID" sz="2400" dirty="0"/>
          </a:p>
          <a:p>
            <a:pPr lvl="1"/>
            <a:r>
              <a:rPr lang="en-ID" sz="2400" dirty="0"/>
              <a:t>Email</a:t>
            </a:r>
          </a:p>
          <a:p>
            <a:pPr lvl="1"/>
            <a:r>
              <a:rPr lang="en-ID" sz="2400" dirty="0" err="1"/>
              <a:t>Bertatap</a:t>
            </a:r>
            <a:r>
              <a:rPr lang="en-ID" sz="2400" dirty="0"/>
              <a:t> </a:t>
            </a:r>
            <a:r>
              <a:rPr lang="en-ID" sz="2400" dirty="0" err="1"/>
              <a:t>muka</a:t>
            </a:r>
            <a:endParaRPr lang="en-ID" sz="2400" dirty="0"/>
          </a:p>
          <a:p>
            <a:pPr marL="457200" indent="-457200">
              <a:buFont typeface="+mj-lt"/>
              <a:buAutoNum type="arabicPeriod"/>
            </a:pPr>
            <a:r>
              <a:rPr lang="en-ID" sz="2400" dirty="0"/>
              <a:t>Bahasa </a:t>
            </a:r>
            <a:r>
              <a:rPr lang="en-ID" sz="2400" dirty="0" err="1"/>
              <a:t>bersifat</a:t>
            </a:r>
            <a:r>
              <a:rPr lang="en-ID" sz="2400" dirty="0"/>
              <a:t> informal (</a:t>
            </a:r>
            <a:r>
              <a:rPr lang="en-ID" sz="2400" dirty="0" err="1"/>
              <a:t>santai</a:t>
            </a:r>
            <a:r>
              <a:rPr lang="en-ID" sz="2400" dirty="0"/>
              <a:t>, Bahasa </a:t>
            </a:r>
            <a:r>
              <a:rPr lang="en-ID" sz="2400" dirty="0" err="1"/>
              <a:t>pergaulan</a:t>
            </a:r>
            <a:r>
              <a:rPr lang="en-ID" sz="2400" dirty="0"/>
              <a:t>, Bahasa </a:t>
            </a:r>
            <a:r>
              <a:rPr lang="en-ID" sz="2400" dirty="0" err="1"/>
              <a:t>daerah</a:t>
            </a:r>
            <a:r>
              <a:rPr lang="en-ID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dirty="0" err="1"/>
              <a:t>Komunikasi</a:t>
            </a:r>
            <a:r>
              <a:rPr lang="en-ID" sz="2400" dirty="0"/>
              <a:t> </a:t>
            </a:r>
            <a:r>
              <a:rPr lang="en-ID" sz="2400" dirty="0" err="1"/>
              <a:t>bersifat</a:t>
            </a:r>
            <a:r>
              <a:rPr lang="en-ID" sz="2400" dirty="0"/>
              <a:t> personal (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khusus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pribadi</a:t>
            </a:r>
            <a:r>
              <a:rPr lang="en-ID" sz="2400" dirty="0"/>
              <a:t>)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organisasi</a:t>
            </a:r>
            <a:r>
              <a:rPr lang="en-ID" sz="2400" dirty="0"/>
              <a:t> </a:t>
            </a:r>
            <a:r>
              <a:rPr lang="en-ID" sz="2400" dirty="0" err="1"/>
              <a:t>bisnis</a:t>
            </a:r>
            <a:r>
              <a:rPr lang="en-ID" sz="2400" dirty="0"/>
              <a:t> </a:t>
            </a:r>
            <a:r>
              <a:rPr lang="en-ID" sz="2400" dirty="0" err="1"/>
              <a:t>biasanya</a:t>
            </a:r>
            <a:r>
              <a:rPr lang="en-ID" sz="2400" dirty="0"/>
              <a:t> </a:t>
            </a:r>
            <a:r>
              <a:rPr lang="en-ID" sz="2400" dirty="0" err="1"/>
              <a:t>terkait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pelaksanaan</a:t>
            </a:r>
            <a:r>
              <a:rPr lang="en-ID" sz="2400" dirty="0"/>
              <a:t> </a:t>
            </a:r>
            <a:r>
              <a:rPr lang="en-ID" sz="2400" dirty="0" err="1"/>
              <a:t>tugas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wewenang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23064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AAAAB-B8C4-40FA-877B-487682B3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274" y="764373"/>
            <a:ext cx="9348926" cy="1293028"/>
          </a:xfrm>
        </p:spPr>
        <p:txBody>
          <a:bodyPr/>
          <a:lstStyle/>
          <a:p>
            <a:r>
              <a:rPr lang="en-ID" b="1" dirty="0" err="1"/>
              <a:t>Tujuan</a:t>
            </a:r>
            <a:r>
              <a:rPr lang="en-ID" b="1" dirty="0"/>
              <a:t> </a:t>
            </a:r>
            <a:r>
              <a:rPr lang="en-ID" b="1" dirty="0" err="1"/>
              <a:t>komunikasi</a:t>
            </a:r>
            <a:r>
              <a:rPr lang="en-ID" b="1" dirty="0"/>
              <a:t> </a:t>
            </a:r>
            <a:r>
              <a:rPr lang="en-ID" b="1" dirty="0" err="1"/>
              <a:t>antarpribadi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697ED-A431-4741-A1AA-5EFBEB63A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sz="2400" dirty="0" err="1"/>
              <a:t>Menyampaikan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endParaRPr lang="en-ID" sz="2400" dirty="0"/>
          </a:p>
          <a:p>
            <a:pPr marL="457200" indent="-457200">
              <a:buFont typeface="+mj-lt"/>
              <a:buAutoNum type="arabicPeriod"/>
            </a:pPr>
            <a:r>
              <a:rPr lang="en-ID" sz="2400" dirty="0" err="1"/>
              <a:t>Berbagi</a:t>
            </a:r>
            <a:r>
              <a:rPr lang="en-ID" sz="2400" dirty="0"/>
              <a:t> </a:t>
            </a:r>
            <a:r>
              <a:rPr lang="en-ID" sz="2400" dirty="0" err="1"/>
              <a:t>pengalaman</a:t>
            </a:r>
            <a:r>
              <a:rPr lang="en-ID" sz="2400" dirty="0"/>
              <a:t> (</a:t>
            </a:r>
            <a:r>
              <a:rPr lang="en-ID" sz="2400" dirty="0" err="1"/>
              <a:t>susah</a:t>
            </a:r>
            <a:r>
              <a:rPr lang="en-ID" sz="2400" dirty="0"/>
              <a:t>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senang</a:t>
            </a:r>
            <a:r>
              <a:rPr lang="en-ID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kerjasama</a:t>
            </a:r>
            <a:endParaRPr lang="en-ID" sz="2400" dirty="0"/>
          </a:p>
          <a:p>
            <a:pPr marL="457200" indent="-457200">
              <a:buFont typeface="+mj-lt"/>
              <a:buAutoNum type="arabicPeriod"/>
            </a:pPr>
            <a:r>
              <a:rPr lang="en-ID" sz="2400" dirty="0" err="1"/>
              <a:t>Melampiaskan</a:t>
            </a:r>
            <a:r>
              <a:rPr lang="en-ID" sz="2400" dirty="0"/>
              <a:t> </a:t>
            </a:r>
            <a:r>
              <a:rPr lang="en-ID" sz="2400" dirty="0" err="1"/>
              <a:t>kekecewaan</a:t>
            </a:r>
            <a:endParaRPr lang="en-ID" sz="2400" dirty="0"/>
          </a:p>
          <a:p>
            <a:pPr marL="457200" indent="-457200">
              <a:buFont typeface="+mj-lt"/>
              <a:buAutoNum type="arabicPeriod"/>
            </a:pPr>
            <a:r>
              <a:rPr lang="en-ID" sz="2400" dirty="0" err="1"/>
              <a:t>Menumbuhkan</a:t>
            </a:r>
            <a:r>
              <a:rPr lang="en-ID" sz="2400" dirty="0"/>
              <a:t> rasa </a:t>
            </a:r>
            <a:r>
              <a:rPr lang="en-ID" sz="2400" dirty="0" err="1"/>
              <a:t>simpati</a:t>
            </a:r>
            <a:endParaRPr lang="en-ID" sz="2400" dirty="0"/>
          </a:p>
          <a:p>
            <a:pPr marL="457200" indent="-457200">
              <a:buFont typeface="+mj-lt"/>
              <a:buAutoNum type="arabicPeriod"/>
            </a:pPr>
            <a:r>
              <a:rPr lang="en-ID" sz="2400" dirty="0" err="1"/>
              <a:t>Menumbuhkan</a:t>
            </a:r>
            <a:r>
              <a:rPr lang="en-ID" sz="2400" dirty="0"/>
              <a:t> </a:t>
            </a:r>
            <a:r>
              <a:rPr lang="en-ID" sz="2400" dirty="0" err="1"/>
              <a:t>motivasi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63187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1497-DB76-41A9-9EF7-0F10C77B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GAYA KEPEMIMPINAN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FCF18-ECE0-4ABC-A074-4F396075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sz="3600" dirty="0" err="1"/>
              <a:t>Suatu</a:t>
            </a:r>
            <a:r>
              <a:rPr lang="en-ID" sz="3600" dirty="0"/>
              <a:t> </a:t>
            </a:r>
            <a:r>
              <a:rPr lang="en-ID" sz="3600" dirty="0" err="1"/>
              <a:t>cara</a:t>
            </a:r>
            <a:r>
              <a:rPr lang="en-ID" sz="3600" dirty="0"/>
              <a:t> </a:t>
            </a:r>
            <a:r>
              <a:rPr lang="en-ID" sz="3600" dirty="0" err="1"/>
              <a:t>bagaimana</a:t>
            </a:r>
            <a:r>
              <a:rPr lang="en-ID" sz="3600" dirty="0"/>
              <a:t> </a:t>
            </a:r>
            <a:r>
              <a:rPr lang="en-ID" sz="3600" dirty="0" err="1"/>
              <a:t>memengaruhi</a:t>
            </a:r>
            <a:r>
              <a:rPr lang="en-ID" sz="3600" dirty="0"/>
              <a:t>, </a:t>
            </a:r>
            <a:r>
              <a:rPr lang="en-ID" sz="3600" dirty="0" err="1"/>
              <a:t>mengarahkan</a:t>
            </a:r>
            <a:r>
              <a:rPr lang="en-ID" sz="3600" dirty="0"/>
              <a:t> </a:t>
            </a:r>
            <a:r>
              <a:rPr lang="en-ID" sz="3600" dirty="0" err="1"/>
              <a:t>dan</a:t>
            </a:r>
            <a:r>
              <a:rPr lang="en-ID" sz="3600" dirty="0"/>
              <a:t> </a:t>
            </a:r>
            <a:r>
              <a:rPr lang="en-ID" sz="3600" dirty="0" err="1"/>
              <a:t>memotivasi</a:t>
            </a:r>
            <a:r>
              <a:rPr lang="en-ID" sz="3600" dirty="0"/>
              <a:t> </a:t>
            </a:r>
            <a:r>
              <a:rPr lang="en-ID" sz="3600" dirty="0" err="1"/>
              <a:t>serta</a:t>
            </a:r>
            <a:r>
              <a:rPr lang="en-ID" sz="3600" dirty="0"/>
              <a:t> </a:t>
            </a:r>
            <a:r>
              <a:rPr lang="en-ID" sz="3600" dirty="0" err="1"/>
              <a:t>mengendalikan</a:t>
            </a:r>
            <a:r>
              <a:rPr lang="en-ID" sz="3600" dirty="0"/>
              <a:t> </a:t>
            </a:r>
            <a:r>
              <a:rPr lang="en-ID" sz="3600" dirty="0" err="1"/>
              <a:t>bawahan</a:t>
            </a:r>
            <a:r>
              <a:rPr lang="en-ID" sz="3600" dirty="0"/>
              <a:t>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rangka</a:t>
            </a:r>
            <a:r>
              <a:rPr lang="en-ID" sz="3600" dirty="0"/>
              <a:t> </a:t>
            </a:r>
            <a:r>
              <a:rPr lang="en-ID" sz="3600" dirty="0" err="1"/>
              <a:t>menyelesaikan</a:t>
            </a:r>
            <a:r>
              <a:rPr lang="en-ID" sz="3600" dirty="0"/>
              <a:t> </a:t>
            </a:r>
            <a:r>
              <a:rPr lang="en-ID" sz="3600" dirty="0" err="1"/>
              <a:t>tugas</a:t>
            </a:r>
            <a:r>
              <a:rPr lang="en-ID" sz="3600" dirty="0"/>
              <a:t> </a:t>
            </a:r>
            <a:r>
              <a:rPr lang="en-ID" sz="3600" dirty="0" err="1"/>
              <a:t>dan</a:t>
            </a:r>
            <a:r>
              <a:rPr lang="en-ID" sz="3600" dirty="0"/>
              <a:t> </a:t>
            </a:r>
            <a:r>
              <a:rPr lang="en-ID" sz="3600" dirty="0" err="1"/>
              <a:t>pekerjaannya</a:t>
            </a:r>
            <a:r>
              <a:rPr lang="en-ID" sz="3600" dirty="0"/>
              <a:t> </a:t>
            </a:r>
            <a:r>
              <a:rPr lang="en-ID" sz="3600" dirty="0" err="1"/>
              <a:t>secara</a:t>
            </a:r>
            <a:r>
              <a:rPr lang="en-ID" sz="3600" dirty="0"/>
              <a:t> </a:t>
            </a:r>
            <a:r>
              <a:rPr lang="en-ID" sz="3600" dirty="0" err="1"/>
              <a:t>efektif</a:t>
            </a:r>
            <a:r>
              <a:rPr lang="en-ID" sz="3600" dirty="0"/>
              <a:t> </a:t>
            </a:r>
            <a:r>
              <a:rPr lang="en-ID" sz="3600" dirty="0" err="1"/>
              <a:t>dan</a:t>
            </a:r>
            <a:r>
              <a:rPr lang="en-ID" sz="3600" dirty="0"/>
              <a:t> </a:t>
            </a:r>
            <a:r>
              <a:rPr lang="en-ID" sz="3600" dirty="0" err="1"/>
              <a:t>efisien</a:t>
            </a:r>
            <a:r>
              <a:rPr lang="en-ID" sz="3600" dirty="0"/>
              <a:t>.</a:t>
            </a:r>
          </a:p>
          <a:p>
            <a:r>
              <a:rPr lang="en-ID" sz="3600" dirty="0" err="1"/>
              <a:t>Penerapan</a:t>
            </a:r>
            <a:r>
              <a:rPr lang="en-ID" sz="3600" dirty="0"/>
              <a:t> </a:t>
            </a:r>
            <a:r>
              <a:rPr lang="en-ID" sz="3600" dirty="0" err="1"/>
              <a:t>gaya</a:t>
            </a:r>
            <a:r>
              <a:rPr lang="en-ID" sz="3600" dirty="0"/>
              <a:t> </a:t>
            </a:r>
            <a:r>
              <a:rPr lang="en-ID" sz="3600" dirty="0" err="1"/>
              <a:t>kepemimpinan</a:t>
            </a:r>
            <a:r>
              <a:rPr lang="en-ID" sz="3600" dirty="0"/>
              <a:t> </a:t>
            </a:r>
            <a:r>
              <a:rPr lang="en-ID" sz="3600" dirty="0" err="1"/>
              <a:t>akan</a:t>
            </a:r>
            <a:r>
              <a:rPr lang="en-ID" sz="3600" dirty="0"/>
              <a:t> </a:t>
            </a:r>
            <a:r>
              <a:rPr lang="en-ID" sz="3600" dirty="0" err="1"/>
              <a:t>dapat</a:t>
            </a:r>
            <a:r>
              <a:rPr lang="en-ID" sz="3600" dirty="0"/>
              <a:t> </a:t>
            </a:r>
            <a:r>
              <a:rPr lang="en-ID" sz="3600" dirty="0" err="1"/>
              <a:t>memengaruhi</a:t>
            </a:r>
            <a:r>
              <a:rPr lang="en-ID" sz="3600" dirty="0"/>
              <a:t> </a:t>
            </a:r>
            <a:r>
              <a:rPr lang="en-ID" sz="3600" dirty="0" err="1"/>
              <a:t>perilaku</a:t>
            </a:r>
            <a:r>
              <a:rPr lang="en-ID" sz="3600" dirty="0"/>
              <a:t> </a:t>
            </a:r>
            <a:r>
              <a:rPr lang="en-ID" sz="3600" dirty="0" err="1"/>
              <a:t>bawahan</a:t>
            </a:r>
            <a:r>
              <a:rPr lang="en-ID" sz="3600" dirty="0"/>
              <a:t>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melakukan</a:t>
            </a:r>
            <a:r>
              <a:rPr lang="en-ID" sz="3600" dirty="0"/>
              <a:t> </a:t>
            </a:r>
            <a:r>
              <a:rPr lang="en-ID" sz="3600" dirty="0" err="1"/>
              <a:t>pekerjaan</a:t>
            </a:r>
            <a:r>
              <a:rPr lang="en-ID" sz="3600" dirty="0"/>
              <a:t> </a:t>
            </a:r>
            <a:r>
              <a:rPr lang="en-ID" sz="3600" dirty="0" err="1"/>
              <a:t>mereka</a:t>
            </a:r>
            <a:r>
              <a:rPr lang="en-ID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19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BF80-44AD-44C2-8942-55BE618F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Teori</a:t>
            </a:r>
            <a:r>
              <a:rPr lang="en-ID" b="1" dirty="0"/>
              <a:t> GAYA </a:t>
            </a:r>
            <a:r>
              <a:rPr lang="en-ID" b="1" dirty="0" err="1"/>
              <a:t>kepemimpinan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7B528-FD03-49DB-8049-AC7ED810C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82066"/>
            <a:ext cx="10820400" cy="47850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D" b="1" dirty="0" err="1"/>
              <a:t>Teori</a:t>
            </a:r>
            <a:r>
              <a:rPr lang="en-ID" b="1" dirty="0"/>
              <a:t> X </a:t>
            </a:r>
            <a:r>
              <a:rPr lang="en-ID" b="1" dirty="0" err="1"/>
              <a:t>dan</a:t>
            </a:r>
            <a:r>
              <a:rPr lang="en-ID" b="1" dirty="0"/>
              <a:t> Y (Douglas McGregor)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 err="1"/>
              <a:t>Teori</a:t>
            </a:r>
            <a:r>
              <a:rPr lang="en-ID" dirty="0"/>
              <a:t> X – Directive Leadership</a:t>
            </a:r>
          </a:p>
          <a:p>
            <a:pPr marL="0" indent="0">
              <a:buNone/>
            </a:pPr>
            <a:r>
              <a:rPr lang="en-ID" dirty="0" err="1"/>
              <a:t>Teori</a:t>
            </a:r>
            <a:r>
              <a:rPr lang="en-ID" dirty="0"/>
              <a:t> Y – </a:t>
            </a:r>
            <a:r>
              <a:rPr lang="en-ID" dirty="0" err="1"/>
              <a:t>Partisipative</a:t>
            </a:r>
            <a:r>
              <a:rPr lang="en-ID" dirty="0"/>
              <a:t> Leadership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EA811C-9C0A-414B-B935-CAF58AF4F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24940"/>
              </p:ext>
            </p:extLst>
          </p:nvPr>
        </p:nvGraphicFramePr>
        <p:xfrm>
          <a:off x="2032000" y="2361140"/>
          <a:ext cx="8128000" cy="3205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1981842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25635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Teori</a:t>
                      </a:r>
                      <a:r>
                        <a:rPr lang="en-ID" dirty="0"/>
                        <a:t>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/>
                        <a:t>Teori</a:t>
                      </a:r>
                      <a:r>
                        <a:rPr lang="en-ID" dirty="0"/>
                        <a:t>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135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Karyawan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cenderung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tidak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suka</a:t>
                      </a:r>
                      <a:r>
                        <a:rPr lang="en-ID" dirty="0"/>
                        <a:t> (malas)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Karyawan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selalu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ingin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diarahkan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Manajer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selalu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mengawasi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kerja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Karyawan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suka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bekerja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Karyawan</a:t>
                      </a:r>
                      <a:r>
                        <a:rPr lang="en-ID" dirty="0"/>
                        <a:t> yang </a:t>
                      </a:r>
                      <a:r>
                        <a:rPr lang="en-ID" dirty="0" err="1"/>
                        <a:t>memiliki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komitmen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pada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tujuan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organisasi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akan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dapat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mengarahkan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mengendalikan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dirinya</a:t>
                      </a:r>
                      <a:endParaRPr lang="en-ID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D" dirty="0" err="1"/>
                        <a:t>Karyawan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belajar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untuk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menerima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bahkan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mencari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tanggung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jawab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pada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saat</a:t>
                      </a:r>
                      <a:r>
                        <a:rPr lang="en-ID" dirty="0"/>
                        <a:t> </a:t>
                      </a:r>
                      <a:r>
                        <a:rPr lang="en-ID" dirty="0" err="1"/>
                        <a:t>bekerja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17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28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FAA7-47B3-4BF2-81F4-5BD895EF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Teori</a:t>
            </a:r>
            <a:r>
              <a:rPr lang="en-ID" b="1" dirty="0"/>
              <a:t> GAYA </a:t>
            </a:r>
            <a:r>
              <a:rPr lang="en-ID" b="1" dirty="0" err="1"/>
              <a:t>kepemimpinan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5BD1E-E332-48DC-839E-E40547E37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 err="1"/>
              <a:t>Menurut</a:t>
            </a:r>
            <a:r>
              <a:rPr lang="en-ID" sz="2800" dirty="0"/>
              <a:t> Ludlow </a:t>
            </a:r>
            <a:r>
              <a:rPr lang="en-ID" sz="2800" dirty="0" err="1"/>
              <a:t>dan</a:t>
            </a:r>
            <a:r>
              <a:rPr lang="en-ID" sz="2800" dirty="0"/>
              <a:t> Panton </a:t>
            </a:r>
            <a:r>
              <a:rPr lang="en-ID" sz="2800" dirty="0" err="1"/>
              <a:t>terdapat</a:t>
            </a:r>
            <a:r>
              <a:rPr lang="en-ID" sz="2800" dirty="0"/>
              <a:t> </a:t>
            </a:r>
            <a:r>
              <a:rPr lang="en-ID" sz="2800" dirty="0" err="1"/>
              <a:t>empat</a:t>
            </a:r>
            <a:r>
              <a:rPr lang="en-ID" sz="2800" dirty="0"/>
              <a:t> </a:t>
            </a:r>
            <a:r>
              <a:rPr lang="en-ID" sz="2800" dirty="0" err="1"/>
              <a:t>gaya</a:t>
            </a:r>
            <a:r>
              <a:rPr lang="en-ID" sz="2800" dirty="0"/>
              <a:t> </a:t>
            </a:r>
            <a:r>
              <a:rPr lang="en-ID" sz="2800" dirty="0" err="1"/>
              <a:t>kepemimpinan</a:t>
            </a:r>
            <a:r>
              <a:rPr lang="en-ID" sz="2800" dirty="0"/>
              <a:t> yang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dirty="0" err="1"/>
              <a:t>diterapkan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berbagai</a:t>
            </a:r>
            <a:r>
              <a:rPr lang="en-ID" sz="2800" dirty="0"/>
              <a:t> </a:t>
            </a:r>
            <a:r>
              <a:rPr lang="en-ID" sz="2800" dirty="0" err="1"/>
              <a:t>macam</a:t>
            </a:r>
            <a:r>
              <a:rPr lang="en-ID" sz="2800" dirty="0"/>
              <a:t> </a:t>
            </a:r>
            <a:r>
              <a:rPr lang="en-ID" sz="2800" dirty="0" err="1"/>
              <a:t>situasi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</a:t>
            </a:r>
            <a:r>
              <a:rPr lang="en-ID" sz="2800" dirty="0" err="1"/>
              <a:t>kondisi</a:t>
            </a:r>
            <a:r>
              <a:rPr lang="en-ID" sz="2800" dirty="0"/>
              <a:t>, </a:t>
            </a:r>
            <a:r>
              <a:rPr lang="en-ID" sz="2800" dirty="0" err="1"/>
              <a:t>antara</a:t>
            </a:r>
            <a:r>
              <a:rPr lang="en-ID" sz="2800" dirty="0"/>
              <a:t> lain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Pengarahan</a:t>
            </a:r>
            <a:r>
              <a:rPr lang="en-ID" sz="28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Pembekalan</a:t>
            </a:r>
            <a:r>
              <a:rPr lang="en-ID" sz="28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Dukungan</a:t>
            </a:r>
            <a:r>
              <a:rPr lang="en-ID" sz="28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Pendelegasian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38756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B09E-E4D9-4F09-AA36-F565F187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/>
              <a:t>Teori</a:t>
            </a:r>
            <a:r>
              <a:rPr lang="en-ID" b="1" dirty="0"/>
              <a:t> GAYA </a:t>
            </a:r>
            <a:r>
              <a:rPr lang="en-ID" b="1" dirty="0" err="1"/>
              <a:t>kepemimpinan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CFCEA-75BF-412F-AE98-13B8BAA9D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/>
              <a:t>Gaya </a:t>
            </a:r>
            <a:r>
              <a:rPr lang="en-ID" sz="2800" dirty="0" err="1"/>
              <a:t>Kepemimpinan</a:t>
            </a:r>
            <a:r>
              <a:rPr lang="en-ID" sz="2800" dirty="0"/>
              <a:t> </a:t>
            </a:r>
            <a:r>
              <a:rPr lang="en-ID" sz="2800" dirty="0" err="1"/>
              <a:t>Situasional</a:t>
            </a:r>
            <a:r>
              <a:rPr lang="en-ID" sz="2800" dirty="0"/>
              <a:t> (Hersey </a:t>
            </a:r>
            <a:r>
              <a:rPr lang="en-ID" sz="2800" dirty="0" err="1"/>
              <a:t>dan</a:t>
            </a:r>
            <a:r>
              <a:rPr lang="en-ID" sz="2800" dirty="0"/>
              <a:t> Blanchard)</a:t>
            </a:r>
          </a:p>
          <a:p>
            <a:r>
              <a:rPr lang="en-ID" sz="2800" dirty="0" err="1"/>
              <a:t>Terdapat</a:t>
            </a:r>
            <a:r>
              <a:rPr lang="en-ID" sz="2800" dirty="0"/>
              <a:t> </a:t>
            </a:r>
            <a:r>
              <a:rPr lang="en-ID" sz="2800" dirty="0" err="1"/>
              <a:t>tiga</a:t>
            </a:r>
            <a:r>
              <a:rPr lang="en-ID" sz="2800" dirty="0"/>
              <a:t> </a:t>
            </a:r>
            <a:r>
              <a:rPr lang="en-ID" sz="2800" dirty="0" err="1"/>
              <a:t>keterampilan</a:t>
            </a:r>
            <a:r>
              <a:rPr lang="en-ID" sz="2800" dirty="0"/>
              <a:t> </a:t>
            </a:r>
            <a:r>
              <a:rPr lang="en-ID" sz="2800" dirty="0" err="1"/>
              <a:t>penting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menerapkan</a:t>
            </a:r>
            <a:r>
              <a:rPr lang="en-ID" sz="2800" dirty="0"/>
              <a:t> </a:t>
            </a:r>
            <a:r>
              <a:rPr lang="en-ID" sz="2800" dirty="0" err="1"/>
              <a:t>kemampuan</a:t>
            </a:r>
            <a:r>
              <a:rPr lang="en-ID" sz="2800" dirty="0"/>
              <a:t> </a:t>
            </a:r>
            <a:r>
              <a:rPr lang="en-ID" sz="2800" dirty="0" err="1"/>
              <a:t>ini</a:t>
            </a:r>
            <a:r>
              <a:rPr lang="en-ID" sz="2800" dirty="0"/>
              <a:t>, </a:t>
            </a:r>
            <a:r>
              <a:rPr lang="en-ID" sz="2800" dirty="0" err="1"/>
              <a:t>diantaranya</a:t>
            </a:r>
            <a:r>
              <a:rPr lang="en-ID" sz="2800" dirty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Keterampilan</a:t>
            </a:r>
            <a:r>
              <a:rPr lang="en-ID" sz="2800" dirty="0"/>
              <a:t> </a:t>
            </a:r>
            <a:r>
              <a:rPr lang="en-ID" sz="2800" dirty="0" err="1"/>
              <a:t>analitis</a:t>
            </a:r>
            <a:endParaRPr lang="en-ID" sz="2800" dirty="0"/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Keterampilan</a:t>
            </a:r>
            <a:r>
              <a:rPr lang="en-ID" sz="2800" dirty="0"/>
              <a:t> </a:t>
            </a:r>
            <a:r>
              <a:rPr lang="en-ID" sz="2800" dirty="0" err="1"/>
              <a:t>fleksibilitas</a:t>
            </a:r>
            <a:endParaRPr lang="en-ID" sz="2800" dirty="0"/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Keterampilan</a:t>
            </a:r>
            <a:r>
              <a:rPr lang="en-ID" sz="2800" dirty="0"/>
              <a:t> </a:t>
            </a:r>
            <a:r>
              <a:rPr lang="en-ID" sz="2800" dirty="0" err="1"/>
              <a:t>komunikasi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75913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31385-074D-4D13-ACDA-89F0355D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KEPEMIMPINAN INTI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CDEE8-D10B-45EF-9329-C2C580B0B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dirty="0" err="1"/>
              <a:t>Menurut</a:t>
            </a:r>
            <a:r>
              <a:rPr lang="en-ID" sz="2800" dirty="0"/>
              <a:t> </a:t>
            </a:r>
            <a:r>
              <a:rPr lang="en-ID" sz="2800" dirty="0" err="1"/>
              <a:t>Hellriegel</a:t>
            </a:r>
            <a:r>
              <a:rPr lang="en-ID" sz="2800" dirty="0"/>
              <a:t> </a:t>
            </a:r>
            <a:r>
              <a:rPr lang="en-ID" sz="2800" dirty="0" err="1"/>
              <a:t>dan</a:t>
            </a:r>
            <a:r>
              <a:rPr lang="en-ID" sz="2800" dirty="0"/>
              <a:t> Slocum, </a:t>
            </a:r>
            <a:r>
              <a:rPr lang="en-ID" sz="2800" dirty="0" err="1"/>
              <a:t>Seorang</a:t>
            </a:r>
            <a:r>
              <a:rPr lang="en-ID" sz="2800" dirty="0"/>
              <a:t> </a:t>
            </a:r>
            <a:r>
              <a:rPr lang="en-ID" sz="2800" dirty="0" err="1"/>
              <a:t>manajer</a:t>
            </a:r>
            <a:r>
              <a:rPr lang="en-ID" sz="2800" dirty="0"/>
              <a:t> yang </a:t>
            </a:r>
            <a:r>
              <a:rPr lang="en-ID" sz="2800" dirty="0" err="1"/>
              <a:t>dinamis</a:t>
            </a:r>
            <a:r>
              <a:rPr lang="en-ID" sz="2800" dirty="0"/>
              <a:t> </a:t>
            </a:r>
            <a:r>
              <a:rPr lang="en-ID" sz="2800" dirty="0" err="1"/>
              <a:t>harus</a:t>
            </a:r>
            <a:r>
              <a:rPr lang="en-ID" sz="2800" dirty="0"/>
              <a:t> </a:t>
            </a:r>
            <a:r>
              <a:rPr lang="en-ID" sz="2800" dirty="0" err="1"/>
              <a:t>memiliki</a:t>
            </a:r>
            <a:r>
              <a:rPr lang="en-ID" sz="2800" dirty="0"/>
              <a:t> lima </a:t>
            </a:r>
            <a:r>
              <a:rPr lang="en-ID" sz="2800" dirty="0" err="1"/>
              <a:t>kemampuan</a:t>
            </a:r>
            <a:r>
              <a:rPr lang="en-ID" sz="2800" dirty="0"/>
              <a:t> yang </a:t>
            </a:r>
            <a:r>
              <a:rPr lang="en-ID" sz="2800" dirty="0" err="1"/>
              <a:t>dikenal</a:t>
            </a:r>
            <a:r>
              <a:rPr lang="en-ID" sz="2800" dirty="0"/>
              <a:t> </a:t>
            </a:r>
            <a:r>
              <a:rPr lang="en-ID" sz="2800" dirty="0" err="1"/>
              <a:t>sebagai</a:t>
            </a:r>
            <a:r>
              <a:rPr lang="en-ID" sz="2800" dirty="0"/>
              <a:t> </a:t>
            </a:r>
            <a:r>
              <a:rPr lang="en-ID" sz="2800" dirty="0" err="1"/>
              <a:t>keahlian</a:t>
            </a:r>
            <a:r>
              <a:rPr lang="en-ID" sz="2800" dirty="0"/>
              <a:t> </a:t>
            </a:r>
            <a:r>
              <a:rPr lang="en-ID" sz="2800" dirty="0" err="1"/>
              <a:t>kepemimpinan</a:t>
            </a:r>
            <a:r>
              <a:rPr lang="en-ID" sz="2800" dirty="0"/>
              <a:t> inti, </a:t>
            </a:r>
            <a:r>
              <a:rPr lang="en-ID" sz="2800" dirty="0" err="1"/>
              <a:t>yaitu</a:t>
            </a:r>
            <a:r>
              <a:rPr lang="en-ID" sz="2800" dirty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Pemberdayaan</a:t>
            </a:r>
            <a:endParaRPr lang="en-ID" sz="2800" dirty="0"/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Intuisi</a:t>
            </a:r>
            <a:endParaRPr lang="en-ID" sz="2800" dirty="0"/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Pemahaman</a:t>
            </a:r>
            <a:r>
              <a:rPr lang="en-ID" sz="2800" dirty="0"/>
              <a:t> </a:t>
            </a:r>
            <a:r>
              <a:rPr lang="en-ID" sz="2800" dirty="0" err="1"/>
              <a:t>diri</a:t>
            </a:r>
            <a:endParaRPr lang="en-ID" sz="2800" dirty="0"/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Visi</a:t>
            </a:r>
            <a:r>
              <a:rPr lang="en-ID" sz="2800" dirty="0"/>
              <a:t>, </a:t>
            </a:r>
            <a:r>
              <a:rPr lang="en-ID" sz="2800" dirty="0" err="1"/>
              <a:t>dan</a:t>
            </a:r>
            <a:endParaRPr lang="en-ID" sz="2800" dirty="0"/>
          </a:p>
          <a:p>
            <a:pPr marL="914400" lvl="1" indent="-457200">
              <a:buFont typeface="+mj-lt"/>
              <a:buAutoNum type="arabicPeriod"/>
            </a:pPr>
            <a:r>
              <a:rPr lang="en-ID" sz="2800" dirty="0" err="1"/>
              <a:t>Kesesuaian</a:t>
            </a:r>
            <a:r>
              <a:rPr lang="en-ID" sz="2800" dirty="0"/>
              <a:t> </a:t>
            </a:r>
            <a:r>
              <a:rPr lang="en-ID" sz="2800" dirty="0" err="1"/>
              <a:t>nilai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29640176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169</TotalTime>
  <Words>454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Vapor Trail</vt:lpstr>
      <vt:lpstr>KOMUNIKASI BISNIS</vt:lpstr>
      <vt:lpstr>KOMUNIKASI ANTARPRIBADI</vt:lpstr>
      <vt:lpstr>Hal yang perlu diperhatikan</vt:lpstr>
      <vt:lpstr>Tujuan komunikasi antarpribadi</vt:lpstr>
      <vt:lpstr>GAYA KEPEMIMPINAN</vt:lpstr>
      <vt:lpstr>Teori GAYA kepemimpinan</vt:lpstr>
      <vt:lpstr>Teori GAYA kepemimpinan</vt:lpstr>
      <vt:lpstr>Teori GAYA kepemimpinan</vt:lpstr>
      <vt:lpstr>KEPEMIMPINAN INTI</vt:lpstr>
      <vt:lpstr>TEORI HIERARKI KEBUTUHAN</vt:lpstr>
      <vt:lpstr>TEORI DUA FAKTOR</vt:lpstr>
      <vt:lpstr>MENDENGARKAN SEBAGAI KEAHLIAN</vt:lpstr>
      <vt:lpstr>Hasilnya pendengar yang baik</vt:lpstr>
      <vt:lpstr>KEBIASAAN MENDENGARKAN</vt:lpstr>
      <vt:lpstr>ADA PERTANYAAN?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BISNIS</dc:title>
  <dc:creator>Agus Widjanarko</dc:creator>
  <cp:lastModifiedBy>Agus Widjanarko</cp:lastModifiedBy>
  <cp:revision>23</cp:revision>
  <dcterms:created xsi:type="dcterms:W3CDTF">2017-09-27T10:00:37Z</dcterms:created>
  <dcterms:modified xsi:type="dcterms:W3CDTF">2017-10-06T09:12:13Z</dcterms:modified>
</cp:coreProperties>
</file>