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0" r:id="rId2"/>
    <p:sldId id="256" r:id="rId3"/>
    <p:sldId id="281" r:id="rId4"/>
    <p:sldId id="257" r:id="rId5"/>
    <p:sldId id="266" r:id="rId6"/>
    <p:sldId id="267" r:id="rId7"/>
    <p:sldId id="287" r:id="rId8"/>
    <p:sldId id="288" r:id="rId9"/>
    <p:sldId id="289" r:id="rId10"/>
    <p:sldId id="28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274" autoAdjust="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10/16/2017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10/16/2017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10/16/2017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10/16/2017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10/16/2017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10/16/2017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10/16/2017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10/16/2017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10/16/2017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10/16/2017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10/16/2017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10/16/2017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INSTRUKSI BAGI KELAS PAGI SEMESTER 5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572" y="1485900"/>
            <a:ext cx="9444228" cy="4152901"/>
          </a:xfrm>
        </p:spPr>
        <p:txBody>
          <a:bodyPr>
            <a:no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id-ID" sz="2400" dirty="0" smtClean="0"/>
              <a:t>Lakukan perkuliahan dan mengisi daftar absensi sebagaimana mestinya</a:t>
            </a:r>
          </a:p>
          <a:p>
            <a:pPr marL="502920" indent="-457200">
              <a:buFont typeface="+mj-lt"/>
              <a:buAutoNum type="arabicPeriod"/>
            </a:pPr>
            <a:r>
              <a:rPr lang="id-ID" sz="2400" dirty="0" smtClean="0"/>
              <a:t>Silahkan melakukan presentasi sebagaimana yang telah ditentukan </a:t>
            </a:r>
          </a:p>
          <a:p>
            <a:pPr marL="502920" indent="-457200">
              <a:buFont typeface="+mj-lt"/>
              <a:buAutoNum type="arabicPeriod"/>
            </a:pPr>
            <a:r>
              <a:rPr lang="id-ID" sz="2400" dirty="0" smtClean="0"/>
              <a:t>Ketua kelas harap merekam (suara) jalannya perkuliahan</a:t>
            </a:r>
          </a:p>
          <a:p>
            <a:pPr marL="502920" indent="-457200">
              <a:buFont typeface="+mj-lt"/>
              <a:buAutoNum type="arabicPeriod"/>
            </a:pPr>
            <a:r>
              <a:rPr lang="id-ID" sz="2400" dirty="0" smtClean="0"/>
              <a:t>Absensi, makalah dan daftar mahasiswa yang bertanya harap dikumpulkan di meja saya setelah perkuliahan selesai</a:t>
            </a:r>
          </a:p>
          <a:p>
            <a:pPr marL="502920" indent="-457200">
              <a:buFont typeface="+mj-lt"/>
              <a:buAutoNum type="arabicPeriod"/>
            </a:pPr>
            <a:r>
              <a:rPr lang="id-ID" sz="2400" dirty="0" smtClean="0"/>
              <a:t>Rekaman jalannya perkuliahan dapat dikirim ke nomor saya</a:t>
            </a:r>
          </a:p>
          <a:p>
            <a:pPr marL="502920" indent="-457200">
              <a:buFont typeface="+mj-lt"/>
              <a:buAutoNum type="arabicPeriod"/>
            </a:pPr>
            <a:r>
              <a:rPr lang="id-ID" sz="2400" dirty="0" smtClean="0"/>
              <a:t>Atas kerjasamanya, Terima kasih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63977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id-ID" dirty="0" smtClean="0"/>
              <a:t>da Pertanyaan?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17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Komunikasi Bisnis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820075"/>
          </a:xfrm>
        </p:spPr>
        <p:txBody>
          <a:bodyPr>
            <a:normAutofit/>
          </a:bodyPr>
          <a:lstStyle/>
          <a:p>
            <a:r>
              <a:rPr lang="id-ID" sz="4000" dirty="0" smtClean="0"/>
              <a:t>Komunikasi dalam organisasi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4800" b="1" dirty="0" smtClean="0"/>
              <a:t>Apa itu organisasi? </a:t>
            </a:r>
            <a:endParaRPr lang="en-US" sz="4800" b="1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d-ID" sz="3200" dirty="0" smtClean="0"/>
              <a:t>Organisasi adalah segolongan individu yang berbagi visi dan misi sama serta saling bekerjasama guna mewujudkan tujuan (keuntungan) tertentu.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d-ID" sz="3200" dirty="0" smtClean="0"/>
              <a:t>Komunikasi dalam organisasi memiliki peran penting sebagai perekat hubungan antar individu sehingga mereka dapat dengan maksimal menjalankan fungsi dan perannya.</a:t>
            </a:r>
          </a:p>
        </p:txBody>
      </p:sp>
    </p:spTree>
    <p:extLst>
      <p:ext uri="{BB962C8B-B14F-4D97-AF65-F5344CB8AC3E}">
        <p14:creationId xmlns:p14="http://schemas.microsoft.com/office/powerpoint/2010/main" val="177207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4800" b="1" dirty="0" smtClean="0"/>
              <a:t>Peran Manajerial</a:t>
            </a:r>
            <a:endParaRPr lang="en-US" sz="4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47590" y="2929642"/>
            <a:ext cx="2335090" cy="214463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id-ID" sz="1800" b="1" dirty="0" smtClean="0"/>
              <a:t>Peran Antarpribadi</a:t>
            </a:r>
          </a:p>
          <a:p>
            <a:pPr lvl="1"/>
            <a:r>
              <a:rPr lang="id-ID" dirty="0" smtClean="0"/>
              <a:t>Tokoh/figur</a:t>
            </a:r>
          </a:p>
          <a:p>
            <a:pPr lvl="1"/>
            <a:r>
              <a:rPr lang="id-ID" dirty="0" smtClean="0"/>
              <a:t>Pemimpin</a:t>
            </a:r>
          </a:p>
          <a:p>
            <a:pPr lvl="1"/>
            <a:r>
              <a:rPr lang="id-ID" dirty="0" smtClean="0"/>
              <a:t>Penghubung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002600" y="1627567"/>
            <a:ext cx="2176530" cy="5360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  <a:latin typeface="Adobe Caslon Pro Bold" panose="0205070206050A020403" pitchFamily="18" charset="0"/>
              </a:rPr>
              <a:t>Komunikasi</a:t>
            </a:r>
            <a:endParaRPr lang="id-ID" dirty="0">
              <a:solidFill>
                <a:schemeClr val="tx1"/>
              </a:solidFill>
              <a:latin typeface="Adobe Caslon Pro Bold" panose="0205070206050A020403" pitchFamily="18" charset="0"/>
            </a:endParaRPr>
          </a:p>
        </p:txBody>
      </p:sp>
      <p:sp>
        <p:nvSpPr>
          <p:cNvPr id="6" name="Bent Arrow 5"/>
          <p:cNvSpPr/>
          <p:nvPr/>
        </p:nvSpPr>
        <p:spPr>
          <a:xfrm rot="5400000">
            <a:off x="7224206" y="1699712"/>
            <a:ext cx="1184856" cy="127500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7" name="Bent Arrow 6"/>
          <p:cNvSpPr/>
          <p:nvPr/>
        </p:nvSpPr>
        <p:spPr>
          <a:xfrm rot="16200000" flipH="1">
            <a:off x="3772668" y="1699713"/>
            <a:ext cx="1184856" cy="127500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5400000">
            <a:off x="5707866" y="1986416"/>
            <a:ext cx="765995" cy="1120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5027514" y="2929643"/>
            <a:ext cx="2403596" cy="2144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r>
              <a:rPr lang="id-ID" sz="1800" b="1" dirty="0" smtClean="0"/>
              <a:t>Peran Informasional</a:t>
            </a:r>
          </a:p>
          <a:p>
            <a:pPr lvl="1"/>
            <a:r>
              <a:rPr lang="id-ID" dirty="0" smtClean="0"/>
              <a:t>Monitoring</a:t>
            </a:r>
          </a:p>
          <a:p>
            <a:pPr lvl="1"/>
            <a:r>
              <a:rPr lang="id-ID" dirty="0" smtClean="0"/>
              <a:t>Penyebar Informasi</a:t>
            </a:r>
          </a:p>
          <a:p>
            <a:pPr lvl="1"/>
            <a:r>
              <a:rPr lang="id-ID" dirty="0" smtClean="0"/>
              <a:t>Juru Bicara</a:t>
            </a:r>
            <a:endParaRPr lang="en-US" dirty="0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7575944" y="2935780"/>
            <a:ext cx="2250636" cy="21703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74320" indent="-2286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r>
              <a:rPr lang="id-ID" sz="1900" b="1" dirty="0" smtClean="0"/>
              <a:t>Peran Keputusan</a:t>
            </a:r>
          </a:p>
          <a:p>
            <a:pPr lvl="1"/>
            <a:r>
              <a:rPr lang="id-ID" dirty="0" smtClean="0"/>
              <a:t>Wirausaha</a:t>
            </a:r>
          </a:p>
          <a:p>
            <a:pPr lvl="1"/>
            <a:r>
              <a:rPr lang="id-ID" dirty="0" smtClean="0"/>
              <a:t>Pemecah Masalah</a:t>
            </a:r>
          </a:p>
          <a:p>
            <a:pPr lvl="1"/>
            <a:r>
              <a:rPr lang="id-ID" dirty="0" smtClean="0"/>
              <a:t>Pengalokasian Sumber Daya</a:t>
            </a:r>
          </a:p>
          <a:p>
            <a:pPr lvl="1"/>
            <a:r>
              <a:rPr lang="id-ID" dirty="0" smtClean="0"/>
              <a:t>Negosiator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09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4800" b="1" dirty="0" smtClean="0"/>
              <a:t>Kegiatan Pertukaran Informasi</a:t>
            </a:r>
            <a:endParaRPr lang="en-US" sz="4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id-ID" dirty="0" smtClean="0"/>
              <a:t>Kegiatan organisasi yang dilakukan berkaitan dengan pertukaran informasi (komunikasi) diantaranya adalah :</a:t>
            </a:r>
          </a:p>
          <a:p>
            <a:pPr marL="822960" lvl="1" indent="-457200">
              <a:buFont typeface="+mj-lt"/>
              <a:buAutoNum type="arabicPeriod"/>
            </a:pPr>
            <a:r>
              <a:rPr lang="id-ID" sz="2000" dirty="0" smtClean="0"/>
              <a:t>Menetapkan tujuan</a:t>
            </a:r>
          </a:p>
          <a:p>
            <a:pPr marL="822960" lvl="1" indent="-457200">
              <a:buFont typeface="+mj-lt"/>
              <a:buAutoNum type="arabicPeriod"/>
            </a:pPr>
            <a:r>
              <a:rPr lang="id-ID" sz="2000" dirty="0" smtClean="0"/>
              <a:t>Membuat dan melaksanakan keputusan</a:t>
            </a:r>
          </a:p>
          <a:p>
            <a:pPr marL="822960" lvl="1" indent="-457200">
              <a:buFont typeface="+mj-lt"/>
              <a:buAutoNum type="arabicPeriod"/>
            </a:pPr>
            <a:r>
              <a:rPr lang="id-ID" sz="2000" dirty="0" smtClean="0"/>
              <a:t>Mengukur prestasi kerja</a:t>
            </a:r>
          </a:p>
          <a:p>
            <a:pPr marL="822960" lvl="1" indent="-457200">
              <a:buFont typeface="+mj-lt"/>
              <a:buAutoNum type="arabicPeriod"/>
            </a:pPr>
            <a:r>
              <a:rPr lang="id-ID" sz="2000" dirty="0" smtClean="0"/>
              <a:t>Merekrut dan mengembangkan staf</a:t>
            </a:r>
          </a:p>
          <a:p>
            <a:pPr marL="822960" lvl="1" indent="-457200">
              <a:buFont typeface="+mj-lt"/>
              <a:buAutoNum type="arabicPeriod"/>
            </a:pPr>
            <a:r>
              <a:rPr lang="id-ID" sz="2000" dirty="0" smtClean="0"/>
              <a:t>Pelayanan kepada pelanggan</a:t>
            </a:r>
          </a:p>
          <a:p>
            <a:pPr marL="822960" lvl="1" indent="-457200">
              <a:buFont typeface="+mj-lt"/>
              <a:buAutoNum type="arabicPeriod"/>
            </a:pPr>
            <a:r>
              <a:rPr lang="id-ID" sz="2000" dirty="0" smtClean="0"/>
              <a:t>Negosiasi</a:t>
            </a:r>
          </a:p>
          <a:p>
            <a:pPr marL="822960" lvl="1" indent="-457200">
              <a:buFont typeface="+mj-lt"/>
              <a:buAutoNum type="arabicPeriod"/>
            </a:pPr>
            <a:r>
              <a:rPr lang="id-ID" sz="2000" dirty="0" smtClean="0"/>
              <a:t>Berkomunikasi dengan peraturan yang ada</a:t>
            </a:r>
          </a:p>
          <a:p>
            <a:pPr marL="822960" lvl="1" indent="-457200">
              <a:buFont typeface="+mj-lt"/>
              <a:buAutoNum type="arabicPeriod"/>
            </a:pPr>
            <a:r>
              <a:rPr lang="id-ID" sz="2000" dirty="0" smtClean="0"/>
              <a:t>Memproduksi barang atau jasa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4819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4800" b="1" dirty="0" smtClean="0"/>
              <a:t>Pola Komunikasi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id-ID" b="1" dirty="0" smtClean="0"/>
              <a:t>Komunikasi Formal</a:t>
            </a:r>
            <a:endParaRPr lang="id-ID" b="1" dirty="0"/>
          </a:p>
          <a:p>
            <a:r>
              <a:rPr lang="id-ID" dirty="0" smtClean="0"/>
              <a:t>Komunikasi dari Atas ke Bawah</a:t>
            </a:r>
          </a:p>
          <a:p>
            <a:r>
              <a:rPr lang="id-ID" dirty="0" smtClean="0"/>
              <a:t>Komunikasi dari Bawah ke Atas</a:t>
            </a:r>
          </a:p>
          <a:p>
            <a:r>
              <a:rPr lang="id-ID" dirty="0" smtClean="0"/>
              <a:t>Komunikasi Horizontal</a:t>
            </a:r>
          </a:p>
          <a:p>
            <a:r>
              <a:rPr lang="id-ID" dirty="0" smtClean="0"/>
              <a:t>Komunikasi Diagonal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id-ID" b="1" dirty="0" smtClean="0"/>
              <a:t>Komunikasi Nonformal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d-ID" dirty="0" smtClean="0"/>
              <a:t>Tidak memedulikan hierarki/jabatan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d-ID" dirty="0" smtClean="0"/>
              <a:t>Biasanya lebih luwes/fleksibel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d-ID" dirty="0" smtClean="0"/>
              <a:t>Topik komunikasi bersifat umum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d-ID" dirty="0" smtClean="0"/>
              <a:t>Terkadang sedikit membahas situasi pekerjaan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d-ID" dirty="0" smtClean="0"/>
              <a:t>Dilaksanakan di sela jam kerja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d-ID" dirty="0" smtClean="0"/>
              <a:t>Dapat digunakan manajer untuk memonitor kinerja karyawan</a:t>
            </a:r>
          </a:p>
          <a:p>
            <a:pPr>
              <a:buFont typeface="Wingdings" panose="05000000000000000000" pitchFamily="2" charset="2"/>
              <a:buChar char="§"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89517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4800" b="1" dirty="0" smtClean="0"/>
              <a:t>Penanganan Pesan-pesan Rutin</a:t>
            </a:r>
            <a:endParaRPr lang="id-ID" sz="4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id-ID" sz="2800" dirty="0" smtClean="0"/>
              <a:t>Dalam rangka memaksimalkan manfaat dan meminimalisir biaya komunikasi kita perlu memperhatikan hal berikut :</a:t>
            </a:r>
          </a:p>
          <a:p>
            <a:pPr marL="502920" indent="-457200">
              <a:buFont typeface="+mj-lt"/>
              <a:buAutoNum type="arabicPeriod"/>
            </a:pPr>
            <a:r>
              <a:rPr lang="id-ID" sz="2800" dirty="0" smtClean="0"/>
              <a:t>Mengurangi jumlah pesan</a:t>
            </a:r>
          </a:p>
          <a:p>
            <a:pPr marL="502920" indent="-457200">
              <a:buFont typeface="+mj-lt"/>
              <a:buAutoNum type="arabicPeriod"/>
            </a:pPr>
            <a:r>
              <a:rPr lang="id-ID" sz="2800" dirty="0" smtClean="0"/>
              <a:t>Intruksi yang jelas</a:t>
            </a:r>
          </a:p>
          <a:p>
            <a:pPr marL="502920" indent="-457200">
              <a:buFont typeface="+mj-lt"/>
              <a:buAutoNum type="arabicPeriod"/>
            </a:pPr>
            <a:r>
              <a:rPr lang="id-ID" sz="2800" dirty="0" smtClean="0"/>
              <a:t>Mendelegasikan tanggung jawab</a:t>
            </a:r>
          </a:p>
          <a:p>
            <a:pPr marL="502920" indent="-457200">
              <a:buFont typeface="+mj-lt"/>
              <a:buAutoNum type="arabicPeriod"/>
            </a:pPr>
            <a:r>
              <a:rPr lang="id-ID" sz="2800" dirty="0" smtClean="0"/>
              <a:t>Melatih petugas</a:t>
            </a:r>
          </a:p>
        </p:txBody>
      </p:sp>
    </p:spTree>
    <p:extLst>
      <p:ext uri="{BB962C8B-B14F-4D97-AF65-F5344CB8AC3E}">
        <p14:creationId xmlns:p14="http://schemas.microsoft.com/office/powerpoint/2010/main" val="264739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4800" b="1" dirty="0" smtClean="0"/>
              <a:t>Penanganan Krisis Komunikasi</a:t>
            </a:r>
            <a:endParaRPr lang="id-ID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id-ID" sz="2400" dirty="0" smtClean="0"/>
              <a:t>Dalam suatu krisis komunikasi, ada beberapa hal yang dapat dilakukan antara lain:</a:t>
            </a:r>
          </a:p>
          <a:p>
            <a:pPr marL="502920" indent="-457200">
              <a:buFont typeface="+mj-lt"/>
              <a:buAutoNum type="arabicPeriod"/>
            </a:pPr>
            <a:r>
              <a:rPr lang="id-ID" sz="2400" dirty="0" smtClean="0"/>
              <a:t>Menyiapkan tim penanganan krisis</a:t>
            </a:r>
          </a:p>
          <a:p>
            <a:pPr marL="502920" indent="-457200">
              <a:buFont typeface="+mj-lt"/>
              <a:buAutoNum type="arabicPeriod"/>
            </a:pPr>
            <a:r>
              <a:rPr lang="id-ID" sz="2400" dirty="0" smtClean="0"/>
              <a:t>Manajemen puncak segera bertindak</a:t>
            </a:r>
          </a:p>
          <a:p>
            <a:pPr marL="502920" indent="-457200">
              <a:buFont typeface="+mj-lt"/>
              <a:buAutoNum type="arabicPeriod"/>
            </a:pPr>
            <a:r>
              <a:rPr lang="id-ID" sz="2400" dirty="0" smtClean="0"/>
              <a:t>Ciptakan pusat informasi yang profesional</a:t>
            </a:r>
          </a:p>
          <a:p>
            <a:pPr marL="502920" indent="-457200">
              <a:buFont typeface="+mj-lt"/>
              <a:buAutoNum type="arabicPeriod"/>
            </a:pPr>
            <a:r>
              <a:rPr lang="id-ID" sz="2400" dirty="0" smtClean="0"/>
              <a:t>Menceritakan kejadian secara menyeluruh, terbuka dan jujur</a:t>
            </a:r>
          </a:p>
          <a:p>
            <a:pPr marL="502920" indent="-457200">
              <a:buFont typeface="+mj-lt"/>
              <a:buAutoNum type="arabicPeriod"/>
            </a:pPr>
            <a:r>
              <a:rPr lang="id-ID" sz="2400" dirty="0" smtClean="0"/>
              <a:t>Segera meminta maaf jika melakukan kesalahan</a:t>
            </a:r>
          </a:p>
          <a:p>
            <a:pPr marL="502920" indent="-457200">
              <a:buFont typeface="+mj-lt"/>
              <a:buAutoNum type="arabicPeriod"/>
            </a:pPr>
            <a:r>
              <a:rPr lang="id-ID" sz="2400" dirty="0" smtClean="0"/>
              <a:t>Tunjukkan keseriusan perusahaan dengan pernyataan dan tindakan nyata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73295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sz="4800" b="1" dirty="0" smtClean="0"/>
              <a:t>Meningkatkan Keterampilan Komunikasi</a:t>
            </a:r>
            <a:endParaRPr lang="id-ID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id-ID" dirty="0" smtClean="0"/>
              <a:t>Ada beberapa keterampilan khusus yang perlu dimiliki dalam komunikasi bisnis, diantaranya adalah :</a:t>
            </a:r>
          </a:p>
          <a:p>
            <a:pPr marL="502920" indent="-457200">
              <a:buFont typeface="+mj-lt"/>
              <a:buAutoNum type="arabicPeriod"/>
            </a:pPr>
            <a:r>
              <a:rPr lang="id-ID" dirty="0" smtClean="0"/>
              <a:t>Membaca</a:t>
            </a:r>
          </a:p>
          <a:p>
            <a:pPr marL="502920" indent="-457200">
              <a:buFont typeface="+mj-lt"/>
              <a:buAutoNum type="arabicPeriod"/>
            </a:pPr>
            <a:r>
              <a:rPr lang="id-ID" dirty="0" smtClean="0"/>
              <a:t>Mendengarkan</a:t>
            </a:r>
          </a:p>
          <a:p>
            <a:pPr marL="502920" indent="-457200">
              <a:buFont typeface="+mj-lt"/>
              <a:buAutoNum type="arabicPeriod"/>
            </a:pPr>
            <a:r>
              <a:rPr lang="id-ID" dirty="0" smtClean="0"/>
              <a:t>Membuat percakapan menjadi menarik</a:t>
            </a:r>
          </a:p>
          <a:p>
            <a:pPr marL="502920" indent="-457200">
              <a:buFont typeface="+mj-lt"/>
              <a:buAutoNum type="arabicPeriod"/>
            </a:pPr>
            <a:r>
              <a:rPr lang="id-ID" dirty="0" smtClean="0"/>
              <a:t>Melakukan wawancara</a:t>
            </a:r>
          </a:p>
          <a:p>
            <a:pPr marL="502920" indent="-457200">
              <a:buFont typeface="+mj-lt"/>
              <a:buAutoNum type="arabicPeriod"/>
            </a:pPr>
            <a:r>
              <a:rPr lang="id-ID" dirty="0" smtClean="0"/>
              <a:t>Berdiskusi</a:t>
            </a:r>
          </a:p>
          <a:p>
            <a:pPr marL="502920" indent="-457200">
              <a:buFont typeface="+mj-lt"/>
              <a:buAutoNum type="arabicPeriod"/>
            </a:pPr>
            <a:r>
              <a:rPr lang="id-ID" dirty="0" smtClean="0"/>
              <a:t>Berpidato dan Presentasi</a:t>
            </a:r>
          </a:p>
          <a:p>
            <a:pPr marL="502920" indent="-457200">
              <a:buFont typeface="+mj-lt"/>
              <a:buAutoNum type="arabicPeriod"/>
            </a:pPr>
            <a:r>
              <a:rPr lang="id-ID" dirty="0" smtClean="0"/>
              <a:t>Menulis surat, memo dan laporan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0442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082.potx" id="{C7E6B991-3A23-437A-8D29-ED281D521976}" vid="{F26B006C-EE13-4475-892D-508C9086ECB4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Back to elementary school presentation (widescreen)</Template>
  <TotalTime>422</TotalTime>
  <Words>343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Adobe Caslon Pro Bold</vt:lpstr>
      <vt:lpstr>Arial</vt:lpstr>
      <vt:lpstr>Cambria</vt:lpstr>
      <vt:lpstr>Wingdings</vt:lpstr>
      <vt:lpstr>Back to School 16x9</vt:lpstr>
      <vt:lpstr>INSTRUKSI BAGI KELAS PAGI SEMESTER 5</vt:lpstr>
      <vt:lpstr>Komunikasi Bisnis</vt:lpstr>
      <vt:lpstr>Apa itu organisasi? </vt:lpstr>
      <vt:lpstr>Peran Manajerial</vt:lpstr>
      <vt:lpstr>Kegiatan Pertukaran Informasi</vt:lpstr>
      <vt:lpstr>Pola Komunikasi</vt:lpstr>
      <vt:lpstr>Penanganan Pesan-pesan Rutin</vt:lpstr>
      <vt:lpstr>Penanganan Krisis Komunikasi</vt:lpstr>
      <vt:lpstr>Meningkatkan Keterampilan Komunikasi</vt:lpstr>
      <vt:lpstr>Ada Pertanyaan?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Bisnis</dc:title>
  <dc:creator>GHIFA</dc:creator>
  <cp:lastModifiedBy>GHIFA</cp:lastModifiedBy>
  <cp:revision>21</cp:revision>
  <dcterms:created xsi:type="dcterms:W3CDTF">2017-10-05T10:09:26Z</dcterms:created>
  <dcterms:modified xsi:type="dcterms:W3CDTF">2017-10-16T01:58:57Z</dcterms:modified>
</cp:coreProperties>
</file>