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61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4" d="100"/>
          <a:sy n="74" d="100"/>
        </p:scale>
        <p:origin x="576" y="5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10/23/2017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10/23/2017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3B88-1C37-461D-A31B-34ACBAC17EDC}" type="datetimeFigureOut">
              <a:rPr lang="id-ID" smtClean="0"/>
              <a:t>23/10/2017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FFA8-237C-496E-B627-84BC741B069C}" type="slidenum">
              <a:rPr lang="id-ID" smtClean="0"/>
              <a:t>‹#›</a:t>
            </a:fld>
            <a:endParaRPr lang="id-ID"/>
          </a:p>
        </p:txBody>
      </p:sp>
      <p:sp>
        <p:nvSpPr>
          <p:cNvPr id="18" name="Rectangle 1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4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0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2954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63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470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8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1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6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9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3B88-1C37-461D-A31B-34ACBAC17EDC}" type="datetimeFigureOut">
              <a:rPr lang="id-ID" smtClean="0"/>
              <a:t>23/10/2017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FFA8-237C-496E-B627-84BC741B06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616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2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4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1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605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4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56992"/>
            <a:ext cx="12192000" cy="1519809"/>
          </a:xfrm>
        </p:spPr>
        <p:txBody>
          <a:bodyPr>
            <a:noAutofit/>
          </a:bodyPr>
          <a:lstStyle/>
          <a:p>
            <a:r>
              <a:rPr sz="4800" dirty="0" smtClean="0"/>
              <a:t>PERENCANAAN DAN PENGORGANISASIAN PESAN-PESAN BISNIS</a:t>
            </a:r>
            <a:endParaRPr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7" y="5202238"/>
            <a:ext cx="7884368" cy="1655762"/>
          </a:xfrm>
        </p:spPr>
        <p:txBody>
          <a:bodyPr/>
          <a:lstStyle/>
          <a:p>
            <a:r>
              <a:rPr dirty="0" smtClean="0"/>
              <a:t>KOMUNIKASI BISNIS MINGGU KE-5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SEBAB PESAN TIDAK TEROGANISASI DENGAN BAIK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Beberapa hal yang menyebabkan pesan bisnis tidak terorganisasi dengan baik diantaranya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Pesan bertele-tele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Adanya informasi yang tidak relevan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Ide tidak logis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Informasi utama / penting terlupakan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77669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PENGORGANISASIAN PESAN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dirty="0" smtClean="0"/>
              <a:t>Ada beberapa hal yang harus dilakukan apabila ingin melakukan pengorganisasian pesan bisnis dengan baik dan benar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Subjek dan tujuan pesan bisnis harus jelas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Semua informasi harus sesuai dengan subjek dan tujuannya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Ide-ide harus dikelompokkan dan disampaikan dengan cara yang logis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Sudah mencakup semua informasi penting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6549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PENGORGANISASIAN PESAN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Ada beberapa manfaat yang dapat dirasakan apabila dapat mengorganisasikan pesan bisnis dengan efektif dan efisien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Membantu audiens memahami suatu pesan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Membantu audiens menerima suatu pesan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Menghemat waktu, dan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Mempermudah pekerjaan komunikator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6189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5584"/>
            <a:ext cx="8596668" cy="1320800"/>
          </a:xfrm>
        </p:spPr>
        <p:txBody>
          <a:bodyPr/>
          <a:lstStyle/>
          <a:p>
            <a:r>
              <a:rPr lang="id-ID" dirty="0" smtClean="0"/>
              <a:t>RENCANA ORGANISASIONAL PESAN SINGKAT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3" y="2016572"/>
            <a:ext cx="8568952" cy="4436764"/>
          </a:xfrm>
        </p:spPr>
      </p:pic>
    </p:spTree>
    <p:extLst>
      <p:ext uri="{BB962C8B-B14F-4D97-AF65-F5344CB8AC3E}">
        <p14:creationId xmlns:p14="http://schemas.microsoft.com/office/powerpoint/2010/main" val="36096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6000" dirty="0" smtClean="0"/>
              <a:t>Ada pertanyaan?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35996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PENYUSUNAN PESAN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2400" dirty="0" smtClean="0"/>
              <a:t>Dalam menyusun sebuah pesan bisnis setidaknya ada 3 tahap yang harus dilalui, diantaranya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Perencanaan </a:t>
            </a:r>
          </a:p>
          <a:p>
            <a:pPr lvl="1"/>
            <a:r>
              <a:rPr lang="id-ID" sz="2400" dirty="0" smtClean="0"/>
              <a:t>Tujuan komunikasi</a:t>
            </a:r>
          </a:p>
          <a:p>
            <a:pPr lvl="1"/>
            <a:r>
              <a:rPr lang="id-ID" sz="2400" dirty="0" smtClean="0"/>
              <a:t>Audiens</a:t>
            </a:r>
          </a:p>
          <a:p>
            <a:pPr lvl="1"/>
            <a:r>
              <a:rPr lang="id-ID" sz="2400" dirty="0" smtClean="0"/>
              <a:t>Ide pokok</a:t>
            </a:r>
          </a:p>
          <a:p>
            <a:pPr lvl="1"/>
            <a:r>
              <a:rPr lang="id-ID" sz="2400" dirty="0" smtClean="0"/>
              <a:t>Media</a:t>
            </a:r>
            <a:endParaRPr lang="id-ID" sz="2400" dirty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Pengorganisasian (menyusun dan memformulasi pesan)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Revisi </a:t>
            </a:r>
          </a:p>
        </p:txBody>
      </p:sp>
    </p:spTree>
    <p:extLst>
      <p:ext uri="{BB962C8B-B14F-4D97-AF65-F5344CB8AC3E}">
        <p14:creationId xmlns:p14="http://schemas.microsoft.com/office/powerpoint/2010/main" val="13140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PESAN/KOMUNIKASI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Secara umum ada 3 (tiga) tujuan dalam melakukan suatu komunikasi bisnis, yaitu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Memberikan informasi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Melakukan persuasi (negosiasi)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Melakukan kolaborasi (kerjasama)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4509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HUBUNGAN PARTISIPASI KOMUNIKAN DENGAN KENDALI KOMUNIKATOR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869" y="2529681"/>
            <a:ext cx="6210300" cy="3143250"/>
          </a:xfrm>
        </p:spPr>
      </p:pic>
    </p:spTree>
    <p:extLst>
      <p:ext uri="{BB962C8B-B14F-4D97-AF65-F5344CB8AC3E}">
        <p14:creationId xmlns:p14="http://schemas.microsoft.com/office/powerpoint/2010/main" val="26411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MENGUJI TUJUAN PESAN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2800" dirty="0" smtClean="0"/>
              <a:t>Untuk dapat mengetahui layak tidaknya sebuah pesan bisnis, ada beberapa hal pengujian yang harus dilakukan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Apakah tujuannya realistis?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Apakah waktunya tepat?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Apakah orang yang mengirimkan pesan sudah tepat?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Apakah tujuannya selaras dengan cita-cita organisasi?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17806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AUDIENS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Mengembangkan profil audiens</a:t>
            </a:r>
          </a:p>
          <a:p>
            <a:pPr lvl="1"/>
            <a:r>
              <a:rPr lang="id-ID" sz="2800" dirty="0" smtClean="0"/>
              <a:t>Menentukan ukuran dan komposisi audiens</a:t>
            </a:r>
          </a:p>
          <a:p>
            <a:pPr lvl="1"/>
            <a:r>
              <a:rPr lang="id-ID" sz="2800" dirty="0" smtClean="0"/>
              <a:t>Siapa audiensnya</a:t>
            </a:r>
          </a:p>
          <a:p>
            <a:pPr lvl="1"/>
            <a:r>
              <a:rPr lang="id-ID" sz="2800" dirty="0" smtClean="0"/>
              <a:t>Reaksi audiens</a:t>
            </a:r>
          </a:p>
          <a:p>
            <a:pPr lvl="1"/>
            <a:r>
              <a:rPr lang="id-ID" sz="2800" dirty="0" smtClean="0"/>
              <a:t>Tingkat pemahaman audiens</a:t>
            </a:r>
          </a:p>
          <a:p>
            <a:pPr lvl="1"/>
            <a:r>
              <a:rPr lang="id-ID" sz="2800" dirty="0" smtClean="0"/>
              <a:t>Hubungan komunikator dengan audiens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Cara memuaskan audiens akan kebutuhan informasi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Cara memuaskan kebutuhan motivasional audiens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644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AUDIENS JIKA BELUM DIKENAL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48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200" dirty="0" smtClean="0"/>
              <a:t>Menurut Bovee and Thill analisis audiens yang tidak dikenal dapat menggunakan kata kunci “AUDIENCE” yaitu sebagai berikut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/>
              <a:t>Analize – Siapa penerima pesan?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/>
              <a:t>Understand – Bagaimana pengetahuan penerima pesan?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/>
              <a:t>Demographics – Kondisi demografi penerima pesan?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/>
              <a:t>Interest – Apa yang menarik perhatian penerima pesan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/>
              <a:t>Enviroment – Apakah menerima pesan bersahabat atau bermusuhan?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/>
              <a:t>Needs – Informasi apa yang dibutuhkan penerima pesan?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/>
              <a:t>Customize – Bagaimana penyesuaian pesan yang diperlukan?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/>
              <a:t>Expectation – Apa yang diharapkan penerima pesan</a:t>
            </a:r>
            <a:r>
              <a:rPr lang="id-ID" sz="2200" dirty="0" smtClean="0"/>
              <a:t>?</a:t>
            </a:r>
            <a:endParaRPr lang="id-ID" sz="2200" dirty="0" smtClean="0"/>
          </a:p>
        </p:txBody>
      </p:sp>
    </p:spTree>
    <p:extLst>
      <p:ext uri="{BB962C8B-B14F-4D97-AF65-F5344CB8AC3E}">
        <p14:creationId xmlns:p14="http://schemas.microsoft.com/office/powerpoint/2010/main" val="14725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PENENTUAN IDE POKOK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Ada beberapa cara menentukan ide pokok dalam suatu pesan bisnis, diantaranya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Brainstorming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Petunjuk atasan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Kebiasaan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3793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PEMILIHAN SALURAN DAN MEDIA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67405"/>
              </p:ext>
            </p:extLst>
          </p:nvPr>
        </p:nvGraphicFramePr>
        <p:xfrm>
          <a:off x="708878" y="1412776"/>
          <a:ext cx="859631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2498228363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3604549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SALURAN KOMUNIKASI LISAN</a:t>
                      </a:r>
                      <a:endParaRPr lang="id-ID" dirty="0"/>
                    </a:p>
                  </a:txBody>
                  <a:tcPr marL="85963" marR="859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SALURAN KOMUNIKASI TERTULIS</a:t>
                      </a:r>
                      <a:endParaRPr lang="id-ID" dirty="0"/>
                    </a:p>
                  </a:txBody>
                  <a:tcPr marL="85963" marR="85963"/>
                </a:tc>
                <a:extLst>
                  <a:ext uri="{0D108BD9-81ED-4DB2-BD59-A6C34878D82A}">
                    <a16:rowId xmlns:a16="http://schemas.microsoft.com/office/drawing/2014/main" val="68855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dirty="0" smtClean="0"/>
                        <a:t>Diperlukan</a:t>
                      </a:r>
                      <a:r>
                        <a:rPr lang="id-ID" baseline="0" dirty="0" smtClean="0"/>
                        <a:t> umpan balik secara langsung dari penerima</a:t>
                      </a:r>
                      <a:endParaRPr lang="id-ID" dirty="0"/>
                    </a:p>
                  </a:txBody>
                  <a:tcPr marL="85963" marR="85963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dirty="0" smtClean="0"/>
                        <a:t>Tidak perlu umpan balik secara langsung</a:t>
                      </a:r>
                      <a:endParaRPr lang="id-ID" dirty="0"/>
                    </a:p>
                  </a:txBody>
                  <a:tcPr marL="85963" marR="85963"/>
                </a:tc>
                <a:extLst>
                  <a:ext uri="{0D108BD9-81ED-4DB2-BD59-A6C34878D82A}">
                    <a16:rowId xmlns:a16="http://schemas.microsoft.com/office/drawing/2014/main" val="3591727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id-ID" dirty="0" smtClean="0"/>
                        <a:t>Pesan relatif sederhana dan mudah dimengerti</a:t>
                      </a:r>
                    </a:p>
                  </a:txBody>
                  <a:tcPr marL="85963" marR="85963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id-ID" dirty="0" smtClean="0"/>
                        <a:t>Pesan terperinci dan kompleks</a:t>
                      </a:r>
                      <a:endParaRPr lang="id-ID" dirty="0"/>
                    </a:p>
                  </a:txBody>
                  <a:tcPr marL="85963" marR="85963"/>
                </a:tc>
                <a:extLst>
                  <a:ext uri="{0D108BD9-81ED-4DB2-BD59-A6C34878D82A}">
                    <a16:rowId xmlns:a16="http://schemas.microsoft.com/office/drawing/2014/main" val="697672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id-ID" dirty="0" smtClean="0"/>
                        <a:t>Tidak memerlukan</a:t>
                      </a:r>
                      <a:r>
                        <a:rPr lang="id-ID" baseline="0" dirty="0" smtClean="0"/>
                        <a:t> catatan permanen</a:t>
                      </a:r>
                      <a:endParaRPr lang="id-ID" dirty="0"/>
                    </a:p>
                  </a:txBody>
                  <a:tcPr marL="85963" marR="85963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id-ID" dirty="0" smtClean="0"/>
                        <a:t>Memerlukan catatan permanen</a:t>
                      </a:r>
                      <a:endParaRPr lang="id-ID" dirty="0"/>
                    </a:p>
                  </a:txBody>
                  <a:tcPr marL="85963" marR="85963"/>
                </a:tc>
                <a:extLst>
                  <a:ext uri="{0D108BD9-81ED-4DB2-BD59-A6C34878D82A}">
                    <a16:rowId xmlns:a16="http://schemas.microsoft.com/office/drawing/2014/main" val="58014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id-ID" dirty="0" smtClean="0"/>
                        <a:t>Penerima tidak mudah dikumpulkan dan lebih ekonomis</a:t>
                      </a:r>
                      <a:endParaRPr lang="id-ID" dirty="0"/>
                    </a:p>
                  </a:txBody>
                  <a:tcPr marL="85963" marR="85963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id-ID" dirty="0" smtClean="0"/>
                        <a:t>Memerlukan perencanaan yang seksama</a:t>
                      </a:r>
                      <a:endParaRPr lang="id-ID" dirty="0"/>
                    </a:p>
                  </a:txBody>
                  <a:tcPr marL="85963" marR="85963"/>
                </a:tc>
                <a:extLst>
                  <a:ext uri="{0D108BD9-81ED-4DB2-BD59-A6C34878D82A}">
                    <a16:rowId xmlns:a16="http://schemas.microsoft.com/office/drawing/2014/main" val="80554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id-ID" dirty="0" smtClean="0"/>
                        <a:t>Mendorong interaksi pemecahan masalah dan pengambilan keputusan</a:t>
                      </a:r>
                      <a:endParaRPr lang="id-ID" dirty="0"/>
                    </a:p>
                  </a:txBody>
                  <a:tcPr marL="85963" marR="85963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id-ID" dirty="0" smtClean="0"/>
                        <a:t>Penerima</a:t>
                      </a:r>
                      <a:r>
                        <a:rPr lang="id-ID" baseline="0" dirty="0" smtClean="0"/>
                        <a:t> bisa dalam jumlah banyak</a:t>
                      </a:r>
                      <a:endParaRPr lang="id-ID" dirty="0"/>
                    </a:p>
                  </a:txBody>
                  <a:tcPr marL="85963" marR="85963"/>
                </a:tc>
                <a:extLst>
                  <a:ext uri="{0D108BD9-81ED-4DB2-BD59-A6C34878D82A}">
                    <a16:rowId xmlns:a16="http://schemas.microsoft.com/office/drawing/2014/main" val="427760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5963" marR="85963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id-ID" dirty="0" smtClean="0"/>
                        <a:t>Penerima biasanya</a:t>
                      </a:r>
                      <a:r>
                        <a:rPr lang="id-ID" baseline="0" dirty="0" smtClean="0"/>
                        <a:t> sulit dijangkau secara geografis</a:t>
                      </a:r>
                      <a:endParaRPr lang="id-ID" dirty="0"/>
                    </a:p>
                  </a:txBody>
                  <a:tcPr marL="85963" marR="85963"/>
                </a:tc>
                <a:extLst>
                  <a:ext uri="{0D108BD9-81ED-4DB2-BD59-A6C34878D82A}">
                    <a16:rowId xmlns:a16="http://schemas.microsoft.com/office/drawing/2014/main" val="220423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5963" marR="85963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7"/>
                      </a:pPr>
                      <a:r>
                        <a:rPr lang="id-ID" dirty="0" smtClean="0"/>
                        <a:t>Meminimalisisr</a:t>
                      </a:r>
                      <a:r>
                        <a:rPr lang="id-ID" baseline="0" dirty="0" smtClean="0"/>
                        <a:t> distorsi (kondisi yang membuat tidak efisien dan efektif)</a:t>
                      </a:r>
                      <a:endParaRPr lang="id-ID" dirty="0"/>
                    </a:p>
                  </a:txBody>
                  <a:tcPr marL="85963" marR="85963"/>
                </a:tc>
                <a:extLst>
                  <a:ext uri="{0D108BD9-81ED-4DB2-BD59-A6C34878D82A}">
                    <a16:rowId xmlns:a16="http://schemas.microsoft.com/office/drawing/2014/main" val="111094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1566889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2012-05-23T08:44:00+00:00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TP102901017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836753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REDMOND\v-anij</DisplayName>
        <AccountId>2469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5C6E15-39DC-470B-9445-F754B9458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098515-0C12-46CF-BC7C-69B4A13CD5FA}">
  <ds:schemaRefs>
    <ds:schemaRef ds:uri="http://schemas.microsoft.com/office/2006/metadata/properties"/>
    <ds:schemaRef ds:uri="http://purl.org/dc/dcmitype/"/>
    <ds:schemaRef ds:uri="4873beb7-5857-4685-be1f-d57550cc96cc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468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Candara</vt:lpstr>
      <vt:lpstr>Trebuchet MS</vt:lpstr>
      <vt:lpstr>Wingdings</vt:lpstr>
      <vt:lpstr>Wingdings 3</vt:lpstr>
      <vt:lpstr>Facet</vt:lpstr>
      <vt:lpstr>PERENCANAAN DAN PENGORGANISASIAN PESAN-PESAN BISNIS</vt:lpstr>
      <vt:lpstr>TAHAPAN PENYUSUNAN PESAN BISNIS</vt:lpstr>
      <vt:lpstr>TUJUAN PESAN/KOMUNIKASI BISNIS</vt:lpstr>
      <vt:lpstr>HUBUNGAN PARTISIPASI KOMUNIKAN DENGAN KENDALI KOMUNIKATOR</vt:lpstr>
      <vt:lpstr>MENGUJI TUJUAN PESAN BISNIS</vt:lpstr>
      <vt:lpstr>ANALISIS AUDIENS</vt:lpstr>
      <vt:lpstr>ANALISIS AUDIENS JIKA BELUM DIKENAL</vt:lpstr>
      <vt:lpstr>PENENTUAN IDE POKOK</vt:lpstr>
      <vt:lpstr>PEMILIHAN SALURAN DAN MEDIA</vt:lpstr>
      <vt:lpstr>SEBAB PESAN TIDAK TEROGANISASI DENGAN BAIK</vt:lpstr>
      <vt:lpstr>PENGORGANISASIAN PESAN BISNIS</vt:lpstr>
      <vt:lpstr>MANFAAT PENGORGANISASIAN PESAN</vt:lpstr>
      <vt:lpstr>RENCANA ORGANISASIONAL PESAN SINGKAT</vt:lpstr>
      <vt:lpstr>Ada pertanyaan?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DAN PENGORGANISASIAN PESAN-PESAN BISNIS</dc:title>
  <dc:creator>GHIFA</dc:creator>
  <cp:lastModifiedBy>GHIFA</cp:lastModifiedBy>
  <cp:revision>32</cp:revision>
  <dcterms:created xsi:type="dcterms:W3CDTF">2017-10-12T02:57:32Z</dcterms:created>
  <dcterms:modified xsi:type="dcterms:W3CDTF">2017-10-23T09:43:55Z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