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6" r:id="rId6"/>
    <p:sldId id="267" r:id="rId7"/>
    <p:sldId id="260" r:id="rId8"/>
    <p:sldId id="262" r:id="rId9"/>
    <p:sldId id="263" r:id="rId10"/>
    <p:sldId id="264" r:id="rId11"/>
    <p:sldId id="265" r:id="rId12"/>
    <p:sldId id="270" r:id="rId13"/>
    <p:sldId id="261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79763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591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7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59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461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3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75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BA63-6471-421F-9FC9-2AD0D8024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4976" y="1023869"/>
            <a:ext cx="3409024" cy="2269748"/>
          </a:xfrm>
        </p:spPr>
        <p:txBody>
          <a:bodyPr/>
          <a:lstStyle/>
          <a:p>
            <a:pPr algn="ctr"/>
            <a:r>
              <a:rPr lang="en-ID" b="1" dirty="0"/>
              <a:t>KOMUNIKASI BISNIS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EC99-9F71-4246-BB61-B758FD35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3903" y="5078542"/>
            <a:ext cx="3471169" cy="1304503"/>
          </a:xfrm>
        </p:spPr>
        <p:txBody>
          <a:bodyPr>
            <a:normAutofit/>
          </a:bodyPr>
          <a:lstStyle/>
          <a:p>
            <a:r>
              <a:rPr lang="en-ID" sz="1600" dirty="0"/>
              <a:t>M. TAHAJJUDI GHIFARY, S.AB., M.PSDM.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C39075C-C256-4BFB-8ACE-BE1FAADF3CAB}"/>
              </a:ext>
            </a:extLst>
          </p:cNvPr>
          <p:cNvSpPr txBox="1">
            <a:spLocks/>
          </p:cNvSpPr>
          <p:nvPr/>
        </p:nvSpPr>
        <p:spPr>
          <a:xfrm>
            <a:off x="5940563" y="3293617"/>
            <a:ext cx="2845259" cy="10377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6858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7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5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35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200" i="1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D" b="1" dirty="0"/>
              <a:t>MINGGU 1</a:t>
            </a:r>
          </a:p>
        </p:txBody>
      </p:sp>
    </p:spTree>
    <p:extLst>
      <p:ext uri="{BB962C8B-B14F-4D97-AF65-F5344CB8AC3E}">
        <p14:creationId xmlns:p14="http://schemas.microsoft.com/office/powerpoint/2010/main" val="40087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394C-D475-4873-A26D-E0BCA88E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2" y="568345"/>
            <a:ext cx="7019742" cy="1560716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KOMUNIKASI NONVERBAL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4D4C-609B-4602-86E4-A4AA5AEF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Bentuknya tidak terstruktur sehingga sulit dipelajari</a:t>
            </a:r>
          </a:p>
          <a:p>
            <a:r>
              <a:rPr lang="id-ID" dirty="0">
                <a:solidFill>
                  <a:schemeClr val="tx1"/>
                </a:solidFill>
              </a:rPr>
              <a:t>Berguna untuk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Memberikan informasi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Mengatur alur percakapan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Mengekspresikan emosi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Memberikan sifat, melengkapi, menentang atau mengembangkan pesan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Mempengaruhi seseorang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Mempermudah tugas khusus</a:t>
            </a:r>
          </a:p>
        </p:txBody>
      </p:sp>
    </p:spTree>
    <p:extLst>
      <p:ext uri="{BB962C8B-B14F-4D97-AF65-F5344CB8AC3E}">
        <p14:creationId xmlns:p14="http://schemas.microsoft.com/office/powerpoint/2010/main" val="24760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A9C3-6293-4AD9-A5F1-5FF9C7F0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TAHAPAN KOMUNIKASI BISNIS</a:t>
            </a:r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73E0C2-D4B9-4D52-A725-6E42AD3D5D72}"/>
              </a:ext>
            </a:extLst>
          </p:cNvPr>
          <p:cNvSpPr/>
          <p:nvPr/>
        </p:nvSpPr>
        <p:spPr bwMode="auto">
          <a:xfrm>
            <a:off x="2105031" y="2379198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Memiliki ide/gagasan</a:t>
            </a:r>
            <a:endParaRPr lang="en-US" spc="-100" dirty="0"/>
          </a:p>
        </p:txBody>
      </p:sp>
      <p:cxnSp>
        <p:nvCxnSpPr>
          <p:cNvPr id="5" name="Straight Arrow Connector 26">
            <a:extLst>
              <a:ext uri="{FF2B5EF4-FFF2-40B4-BE49-F238E27FC236}">
                <a16:creationId xmlns:a16="http://schemas.microsoft.com/office/drawing/2014/main" id="{3049560A-4191-4BB7-AE1D-AE7F4B3D19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4181" y="3369798"/>
            <a:ext cx="1" cy="57011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BC0C25-EAD0-4AFF-A921-735169172FBE}"/>
              </a:ext>
            </a:extLst>
          </p:cNvPr>
          <p:cNvSpPr/>
          <p:nvPr/>
        </p:nvSpPr>
        <p:spPr bwMode="auto">
          <a:xfrm>
            <a:off x="2105031" y="3957300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Merubah ide/gagasan menjadi pesan</a:t>
            </a:r>
            <a:endParaRPr lang="en-US" spc="-100" dirty="0"/>
          </a:p>
        </p:txBody>
      </p:sp>
      <p:cxnSp>
        <p:nvCxnSpPr>
          <p:cNvPr id="8" name="Straight Arrow Connector 26">
            <a:extLst>
              <a:ext uri="{FF2B5EF4-FFF2-40B4-BE49-F238E27FC236}">
                <a16:creationId xmlns:a16="http://schemas.microsoft.com/office/drawing/2014/main" id="{EB45803A-A2E7-4078-853F-CCE90DF3CB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4180" y="4965286"/>
            <a:ext cx="1" cy="57011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3C084D3-72F4-4066-8EEE-160C875718FA}"/>
              </a:ext>
            </a:extLst>
          </p:cNvPr>
          <p:cNvSpPr/>
          <p:nvPr/>
        </p:nvSpPr>
        <p:spPr bwMode="auto">
          <a:xfrm>
            <a:off x="2105030" y="5535402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Pengirim menyampaikan pesan</a:t>
            </a:r>
            <a:endParaRPr lang="en-US" spc="-100" dirty="0"/>
          </a:p>
        </p:txBody>
      </p:sp>
      <p:cxnSp>
        <p:nvCxnSpPr>
          <p:cNvPr id="10" name="Straight Arrow Connector 26">
            <a:extLst>
              <a:ext uri="{FF2B5EF4-FFF2-40B4-BE49-F238E27FC236}">
                <a16:creationId xmlns:a16="http://schemas.microsoft.com/office/drawing/2014/main" id="{2400CC19-2C6C-4AAD-B093-FA458EB53D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43330" y="6030702"/>
            <a:ext cx="5433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D147286-951A-490D-821A-7E48472F521A}"/>
              </a:ext>
            </a:extLst>
          </p:cNvPr>
          <p:cNvSpPr/>
          <p:nvPr/>
        </p:nvSpPr>
        <p:spPr bwMode="auto">
          <a:xfrm>
            <a:off x="4286693" y="2379199"/>
            <a:ext cx="1638300" cy="414680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endParaRPr lang="id-ID" dirty="0"/>
          </a:p>
          <a:p>
            <a:pPr algn="ctr">
              <a:defRPr/>
            </a:pPr>
            <a:r>
              <a:rPr lang="id-ID" dirty="0"/>
              <a:t>SALURAN KOMUNIKASI ATAU MEDIA KOMUNIKASI</a:t>
            </a:r>
            <a:endParaRPr lang="en-US" spc="-100" dirty="0"/>
          </a:p>
        </p:txBody>
      </p:sp>
      <p:cxnSp>
        <p:nvCxnSpPr>
          <p:cNvPr id="13" name="Straight Arrow Connector 26">
            <a:extLst>
              <a:ext uri="{FF2B5EF4-FFF2-40B4-BE49-F238E27FC236}">
                <a16:creationId xmlns:a16="http://schemas.microsoft.com/office/drawing/2014/main" id="{B84361DF-962E-431B-AD0A-096CA1724D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4993" y="6030702"/>
            <a:ext cx="5433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F5780A7-2F5D-4687-BA2F-024D0DA75DE4}"/>
              </a:ext>
            </a:extLst>
          </p:cNvPr>
          <p:cNvSpPr/>
          <p:nvPr/>
        </p:nvSpPr>
        <p:spPr bwMode="auto">
          <a:xfrm>
            <a:off x="6484825" y="2278379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Penerima memberikan umpan balik</a:t>
            </a:r>
            <a:endParaRPr lang="en-US" spc="-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F2A2B8-7197-4B93-93D5-793751C78326}"/>
              </a:ext>
            </a:extLst>
          </p:cNvPr>
          <p:cNvSpPr/>
          <p:nvPr/>
        </p:nvSpPr>
        <p:spPr bwMode="auto">
          <a:xfrm>
            <a:off x="6484825" y="3856481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Penafsiran pesan</a:t>
            </a:r>
            <a:endParaRPr lang="en-US" spc="-100" dirty="0"/>
          </a:p>
        </p:txBody>
      </p:sp>
      <p:cxnSp>
        <p:nvCxnSpPr>
          <p:cNvPr id="17" name="Straight Arrow Connector 26">
            <a:extLst>
              <a:ext uri="{FF2B5EF4-FFF2-40B4-BE49-F238E27FC236}">
                <a16:creationId xmlns:a16="http://schemas.microsoft.com/office/drawing/2014/main" id="{0BAA9F76-58E0-40C3-8B8D-F1DBC5C82D68}"/>
              </a:ext>
            </a:extLst>
          </p:cNvPr>
          <p:cNvCxnSpPr>
            <a:cxnSpLocks noChangeShapeType="1"/>
            <a:endCxn id="16" idx="2"/>
          </p:cNvCxnSpPr>
          <p:nvPr/>
        </p:nvCxnSpPr>
        <p:spPr bwMode="auto">
          <a:xfrm flipV="1">
            <a:off x="7303974" y="4847081"/>
            <a:ext cx="1" cy="5717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BEB339A-9FBE-433A-9B12-BDEC52370F6B}"/>
              </a:ext>
            </a:extLst>
          </p:cNvPr>
          <p:cNvSpPr/>
          <p:nvPr/>
        </p:nvSpPr>
        <p:spPr bwMode="auto">
          <a:xfrm>
            <a:off x="6484824" y="5434583"/>
            <a:ext cx="1638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id-ID" dirty="0"/>
              <a:t>Penerimaan pesan</a:t>
            </a:r>
            <a:endParaRPr lang="en-US" spc="-100" dirty="0"/>
          </a:p>
        </p:txBody>
      </p:sp>
      <p:cxnSp>
        <p:nvCxnSpPr>
          <p:cNvPr id="21" name="Straight Arrow Connector 26">
            <a:extLst>
              <a:ext uri="{FF2B5EF4-FFF2-40B4-BE49-F238E27FC236}">
                <a16:creationId xmlns:a16="http://schemas.microsoft.com/office/drawing/2014/main" id="{24FF84DB-24A0-4C8A-B02D-ABF5D3420B9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303973" y="3276835"/>
            <a:ext cx="1" cy="60313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6">
            <a:extLst>
              <a:ext uri="{FF2B5EF4-FFF2-40B4-BE49-F238E27FC236}">
                <a16:creationId xmlns:a16="http://schemas.microsoft.com/office/drawing/2014/main" id="{B241099F-CEA2-4813-AB2C-2A9DD89EDFC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782747" y="2874498"/>
            <a:ext cx="50394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6">
            <a:extLst>
              <a:ext uri="{FF2B5EF4-FFF2-40B4-BE49-F238E27FC236}">
                <a16:creationId xmlns:a16="http://schemas.microsoft.com/office/drawing/2014/main" id="{3C8F9B61-5491-44BD-B4DF-39B5CFF1545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924993" y="2874498"/>
            <a:ext cx="56232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4410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DCC1-54D2-4908-9986-851A9F7D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KOMUNI</a:t>
            </a:r>
            <a:r>
              <a:rPr lang="en-ID" sz="4000" dirty="0">
                <a:solidFill>
                  <a:schemeClr val="tx1"/>
                </a:solidFill>
              </a:rPr>
              <a:t>K</a:t>
            </a:r>
            <a:r>
              <a:rPr lang="id-ID" sz="4000" dirty="0" smtClean="0">
                <a:solidFill>
                  <a:schemeClr val="tx1"/>
                </a:solidFill>
              </a:rPr>
              <a:t>ASI </a:t>
            </a:r>
            <a:r>
              <a:rPr lang="id-ID" sz="4000" dirty="0">
                <a:solidFill>
                  <a:schemeClr val="tx1"/>
                </a:solidFill>
              </a:rPr>
              <a:t>BISNIS YANG EFEKTIF</a:t>
            </a:r>
            <a:r>
              <a:rPr lang="en-ID" sz="4000" dirty="0">
                <a:solidFill>
                  <a:schemeClr val="tx1"/>
                </a:solidFill>
              </a:rPr>
              <a:t/>
            </a:r>
            <a:br>
              <a:rPr lang="en-ID" sz="4000" dirty="0">
                <a:solidFill>
                  <a:schemeClr val="tx1"/>
                </a:solidFill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37BA0-01C5-4216-A11C-09E49433B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>
                <a:solidFill>
                  <a:schemeClr val="tx1"/>
                </a:solidFill>
              </a:rPr>
              <a:t>Memerlukan beberapa hal diantaranya 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Persepsi yang tepat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Ketepatan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Kredibelitas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Pengendalian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Keharmonisan</a:t>
            </a:r>
          </a:p>
        </p:txBody>
      </p:sp>
    </p:spTree>
    <p:extLst>
      <p:ext uri="{BB962C8B-B14F-4D97-AF65-F5344CB8AC3E}">
        <p14:creationId xmlns:p14="http://schemas.microsoft.com/office/powerpoint/2010/main" val="239453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F8DD666-F566-4931-A6FF-856A584FBD81}"/>
              </a:ext>
            </a:extLst>
          </p:cNvPr>
          <p:cNvSpPr/>
          <p:nvPr/>
        </p:nvSpPr>
        <p:spPr bwMode="auto">
          <a:xfrm>
            <a:off x="3654083" y="3291840"/>
            <a:ext cx="19812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pc="-100" dirty="0"/>
              <a:t>KOMUNIKASI</a:t>
            </a:r>
            <a:r>
              <a:rPr lang="en-US" dirty="0"/>
              <a:t> </a:t>
            </a:r>
            <a:r>
              <a:rPr lang="id-ID" dirty="0"/>
              <a:t>BISNIS </a:t>
            </a:r>
            <a:r>
              <a:rPr lang="en-US" dirty="0"/>
              <a:t>YANG EFEKTIF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071289-34DD-4240-99C0-D08E93B0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583" y="1234440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 dirty="0" err="1">
                <a:latin typeface="+mn-lt"/>
              </a:rPr>
              <a:t>Pemecahan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masalah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lebih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cepat</a:t>
            </a:r>
            <a:endParaRPr lang="en-US" altLang="id-ID" dirty="0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630A8-A5C4-496E-A939-D18B12ED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883" y="1996440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 dirty="0" err="1">
                <a:latin typeface="+mn-lt"/>
              </a:rPr>
              <a:t>Pengambilan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keputusan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lebih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mantab</a:t>
            </a:r>
            <a:endParaRPr lang="en-US" altLang="id-ID" dirty="0">
              <a:latin typeface="+mn-lt"/>
            </a:endParaRPr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D6D98248-DF9B-4F4B-A7B5-4F0A6CF72ED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44683" y="2225040"/>
            <a:ext cx="0" cy="990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46BC4CCE-76D0-4832-AF83-77D48139A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583" y="5501640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 dirty="0" err="1">
                <a:latin typeface="+mn-lt"/>
              </a:rPr>
              <a:t>Hubungan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bisnis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lebih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kuat</a:t>
            </a:r>
            <a:endParaRPr lang="en-US" altLang="id-ID" dirty="0">
              <a:latin typeface="+mn-lt"/>
            </a:endParaRPr>
          </a:p>
        </p:txBody>
      </p:sp>
      <p:cxnSp>
        <p:nvCxnSpPr>
          <p:cNvPr id="9" name="Straight Arrow Connector 11">
            <a:extLst>
              <a:ext uri="{FF2B5EF4-FFF2-40B4-BE49-F238E27FC236}">
                <a16:creationId xmlns:a16="http://schemas.microsoft.com/office/drawing/2014/main" id="{D1B03E17-E54D-4131-AEFD-B29500360568}"/>
              </a:ext>
            </a:extLst>
          </p:cNvPr>
          <p:cNvCxnSpPr>
            <a:cxnSpLocks noChangeShapeType="1"/>
            <a:stCxn id="4" idx="4"/>
            <a:endCxn id="8" idx="0"/>
          </p:cNvCxnSpPr>
          <p:nvPr/>
        </p:nvCxnSpPr>
        <p:spPr bwMode="auto">
          <a:xfrm>
            <a:off x="4644683" y="4663440"/>
            <a:ext cx="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057739F-E901-4529-85D1-0E7CC687CC13}"/>
              </a:ext>
            </a:extLst>
          </p:cNvPr>
          <p:cNvSpPr/>
          <p:nvPr/>
        </p:nvSpPr>
        <p:spPr bwMode="auto">
          <a:xfrm>
            <a:off x="987083" y="3482340"/>
            <a:ext cx="1676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/>
              <a:t>Citra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spc="-100" dirty="0" err="1"/>
              <a:t>lebih</a:t>
            </a:r>
            <a:r>
              <a:rPr lang="en-US" spc="-100" dirty="0"/>
              <a:t> </a:t>
            </a:r>
            <a:r>
              <a:rPr lang="en-US" spc="-100" dirty="0" err="1"/>
              <a:t>meningkat</a:t>
            </a:r>
            <a:endParaRPr lang="en-US" spc="-100" dirty="0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099E1E9D-95BF-45BF-B7BB-4EC4C75DC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083" y="3444240"/>
            <a:ext cx="16764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 dirty="0" err="1">
                <a:latin typeface="+mn-lt"/>
              </a:rPr>
              <a:t>Produktivitas</a:t>
            </a:r>
            <a:r>
              <a:rPr lang="en-US" altLang="id-ID" dirty="0">
                <a:latin typeface="+mn-lt"/>
              </a:rPr>
              <a:t>  </a:t>
            </a:r>
            <a:r>
              <a:rPr lang="en-US" altLang="id-ID" dirty="0" err="1">
                <a:latin typeface="+mn-lt"/>
              </a:rPr>
              <a:t>lebih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meningkat</a:t>
            </a:r>
            <a:endParaRPr lang="en-US" altLang="id-ID" dirty="0">
              <a:latin typeface="+mn-lt"/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1C84886D-541D-4098-8469-65E9CF2F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883" y="5082540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>
                <a:latin typeface="+mn-lt"/>
              </a:rPr>
              <a:t>Bahan promosi  lebih jelas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FC7DC7-AC90-452E-ADBC-B4EB89042ED4}"/>
              </a:ext>
            </a:extLst>
          </p:cNvPr>
          <p:cNvSpPr/>
          <p:nvPr/>
        </p:nvSpPr>
        <p:spPr bwMode="auto">
          <a:xfrm>
            <a:off x="1444283" y="1988503"/>
            <a:ext cx="16383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 err="1"/>
              <a:t>Respon</a:t>
            </a:r>
            <a:r>
              <a:rPr lang="en-US" dirty="0"/>
              <a:t> stakeholder </a:t>
            </a:r>
            <a:r>
              <a:rPr lang="en-US" spc="-100" dirty="0" err="1"/>
              <a:t>lebih</a:t>
            </a:r>
            <a:r>
              <a:rPr lang="en-US" spc="-100" dirty="0"/>
              <a:t> </a:t>
            </a:r>
            <a:r>
              <a:rPr lang="en-US" spc="-100" dirty="0" err="1"/>
              <a:t>meningkat</a:t>
            </a:r>
            <a:endParaRPr lang="en-US" spc="-100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6A70B9F0-04A8-49E3-8A87-0A80A135A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483" y="5006340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id-ID" dirty="0" err="1">
                <a:latin typeface="+mn-lt"/>
              </a:rPr>
              <a:t>Arus</a:t>
            </a:r>
            <a:r>
              <a:rPr lang="en-US" altLang="id-ID" dirty="0">
                <a:latin typeface="+mn-lt"/>
              </a:rPr>
              <a:t> </a:t>
            </a:r>
            <a:r>
              <a:rPr lang="en-US" altLang="id-ID" dirty="0" err="1">
                <a:latin typeface="+mn-lt"/>
              </a:rPr>
              <a:t>kerja</a:t>
            </a:r>
            <a:r>
              <a:rPr lang="en-US" altLang="id-ID" dirty="0">
                <a:latin typeface="+mn-lt"/>
              </a:rPr>
              <a:t>  </a:t>
            </a:r>
            <a:r>
              <a:rPr lang="en-US" altLang="id-ID" dirty="0" err="1">
                <a:latin typeface="+mn-lt"/>
              </a:rPr>
              <a:t>lebih</a:t>
            </a:r>
            <a:r>
              <a:rPr lang="en-US" altLang="id-ID" dirty="0">
                <a:latin typeface="+mn-lt"/>
              </a:rPr>
              <a:t> </a:t>
            </a:r>
          </a:p>
          <a:p>
            <a:pPr algn="ctr"/>
            <a:r>
              <a:rPr lang="en-US" altLang="id-ID" dirty="0" err="1">
                <a:latin typeface="+mn-lt"/>
              </a:rPr>
              <a:t>mantab</a:t>
            </a:r>
            <a:endParaRPr lang="en-US" altLang="id-ID" dirty="0">
              <a:latin typeface="+mn-lt"/>
            </a:endParaRPr>
          </a:p>
        </p:txBody>
      </p:sp>
      <p:cxnSp>
        <p:nvCxnSpPr>
          <p:cNvPr id="15" name="Straight Arrow Connector 21">
            <a:extLst>
              <a:ext uri="{FF2B5EF4-FFF2-40B4-BE49-F238E27FC236}">
                <a16:creationId xmlns:a16="http://schemas.microsoft.com/office/drawing/2014/main" id="{4FF5C1C1-6652-4BBF-9656-47C32078D361}"/>
              </a:ext>
            </a:extLst>
          </p:cNvPr>
          <p:cNvCxnSpPr>
            <a:cxnSpLocks noChangeShapeType="1"/>
            <a:stCxn id="4" idx="7"/>
          </p:cNvCxnSpPr>
          <p:nvPr/>
        </p:nvCxnSpPr>
        <p:spPr bwMode="auto">
          <a:xfrm flipV="1">
            <a:off x="5344771" y="2987040"/>
            <a:ext cx="900112" cy="506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id="{8399E631-0408-417A-B430-EDF0EF39EC80}"/>
              </a:ext>
            </a:extLst>
          </p:cNvPr>
          <p:cNvCxnSpPr>
            <a:cxnSpLocks noChangeShapeType="1"/>
            <a:stCxn id="4" idx="3"/>
          </p:cNvCxnSpPr>
          <p:nvPr/>
        </p:nvCxnSpPr>
        <p:spPr bwMode="auto">
          <a:xfrm flipH="1">
            <a:off x="2892083" y="4461828"/>
            <a:ext cx="1052513" cy="620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26">
            <a:extLst>
              <a:ext uri="{FF2B5EF4-FFF2-40B4-BE49-F238E27FC236}">
                <a16:creationId xmlns:a16="http://schemas.microsoft.com/office/drawing/2014/main" id="{EFD78AD4-81B1-41C4-B5CE-FE63B481020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082583" y="2979103"/>
            <a:ext cx="785813" cy="514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30">
            <a:extLst>
              <a:ext uri="{FF2B5EF4-FFF2-40B4-BE49-F238E27FC236}">
                <a16:creationId xmlns:a16="http://schemas.microsoft.com/office/drawing/2014/main" id="{F9108C30-9548-4EA1-97B0-4558DEBCF3CC}"/>
              </a:ext>
            </a:extLst>
          </p:cNvPr>
          <p:cNvCxnSpPr>
            <a:cxnSpLocks noChangeShapeType="1"/>
            <a:stCxn id="4" idx="5"/>
          </p:cNvCxnSpPr>
          <p:nvPr/>
        </p:nvCxnSpPr>
        <p:spPr bwMode="auto">
          <a:xfrm>
            <a:off x="5344771" y="4461828"/>
            <a:ext cx="747712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32">
            <a:extLst>
              <a:ext uri="{FF2B5EF4-FFF2-40B4-BE49-F238E27FC236}">
                <a16:creationId xmlns:a16="http://schemas.microsoft.com/office/drawing/2014/main" id="{02B44201-D38E-4BB7-833A-BD593538E21A}"/>
              </a:ext>
            </a:extLst>
          </p:cNvPr>
          <p:cNvCxnSpPr>
            <a:cxnSpLocks noChangeShapeType="1"/>
            <a:stCxn id="4" idx="6"/>
            <a:endCxn id="11" idx="1"/>
          </p:cNvCxnSpPr>
          <p:nvPr/>
        </p:nvCxnSpPr>
        <p:spPr bwMode="auto">
          <a:xfrm flipV="1">
            <a:off x="5635283" y="3939540"/>
            <a:ext cx="1066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34">
            <a:extLst>
              <a:ext uri="{FF2B5EF4-FFF2-40B4-BE49-F238E27FC236}">
                <a16:creationId xmlns:a16="http://schemas.microsoft.com/office/drawing/2014/main" id="{02FEB166-E9FD-4250-AEAC-9E144A104224}"/>
              </a:ext>
            </a:extLst>
          </p:cNvPr>
          <p:cNvCxnSpPr>
            <a:cxnSpLocks noChangeShapeType="1"/>
            <a:stCxn id="4" idx="2"/>
            <a:endCxn id="10" idx="3"/>
          </p:cNvCxnSpPr>
          <p:nvPr/>
        </p:nvCxnSpPr>
        <p:spPr bwMode="auto">
          <a:xfrm flipH="1">
            <a:off x="2663483" y="3977640"/>
            <a:ext cx="990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959FC0FC-7EFB-44B7-A581-79CE37467AE2}"/>
              </a:ext>
            </a:extLst>
          </p:cNvPr>
          <p:cNvSpPr txBox="1">
            <a:spLocks/>
          </p:cNvSpPr>
          <p:nvPr/>
        </p:nvSpPr>
        <p:spPr>
          <a:xfrm>
            <a:off x="112542" y="89975"/>
            <a:ext cx="8904849" cy="110636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dirty="0">
                <a:solidFill>
                  <a:schemeClr val="tx1"/>
                </a:solidFill>
              </a:rPr>
              <a:t>HASIL KOMUNIASI BISNIS YANG EFEKTIF</a:t>
            </a:r>
            <a:endParaRPr lang="en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8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9052-7524-45F7-A3FD-0A51D73A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MASALAH DALAM KOMUNIKASI BISNIS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2C57-C42D-4FC9-80C5-563B7236F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Masalah dalam mengembangkan pesan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i="0" dirty="0">
                <a:solidFill>
                  <a:schemeClr val="tx1"/>
                </a:solidFill>
              </a:rPr>
              <a:t>Keraguan isi pesan, situasi dan kondisi tidak mendukung, sulit mengekspresikan ide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Masalah dalam menyampaikan pesan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i="0" dirty="0">
                <a:solidFill>
                  <a:schemeClr val="tx1"/>
                </a:solidFill>
              </a:rPr>
              <a:t>Sarana/media komunikasi tidak mendukung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Masalah dalam menerima pesan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i="0" dirty="0">
                <a:solidFill>
                  <a:schemeClr val="tx1"/>
                </a:solidFill>
              </a:rPr>
              <a:t>Kondisi penerima pesan dan lingkungannya tidak mendukung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Masalah dalam menafsirkan pesan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i="0" dirty="0">
                <a:solidFill>
                  <a:schemeClr val="tx1"/>
                </a:solidFill>
              </a:rPr>
              <a:t>Perbedaan latar belakang dan kondisi emosional</a:t>
            </a:r>
          </a:p>
        </p:txBody>
      </p:sp>
    </p:spTree>
    <p:extLst>
      <p:ext uri="{BB962C8B-B14F-4D97-AF65-F5344CB8AC3E}">
        <p14:creationId xmlns:p14="http://schemas.microsoft.com/office/powerpoint/2010/main" val="45713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9308-803E-4EB0-8424-9E627400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SOLUSI YANG DITAWARKAN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2A87-DD95-4C8C-AC03-13A522875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Membuat pesan secara lebih hati-hati dan teliti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Meminimalisir gangguan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Memberikan dan mempermudah upaya umpan balik </a:t>
            </a:r>
          </a:p>
        </p:txBody>
      </p:sp>
    </p:spTree>
    <p:extLst>
      <p:ext uri="{BB962C8B-B14F-4D97-AF65-F5344CB8AC3E}">
        <p14:creationId xmlns:p14="http://schemas.microsoft.com/office/powerpoint/2010/main" val="373583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7086AB-25EA-48BD-80F3-6F0771A8736D}"/>
              </a:ext>
            </a:extLst>
          </p:cNvPr>
          <p:cNvSpPr txBox="1">
            <a:spLocks/>
          </p:cNvSpPr>
          <p:nvPr/>
        </p:nvSpPr>
        <p:spPr>
          <a:xfrm>
            <a:off x="2372317" y="4718314"/>
            <a:ext cx="6673174" cy="156071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>
                <a:solidFill>
                  <a:schemeClr val="tx1"/>
                </a:solidFill>
              </a:rPr>
              <a:t>SEMOGA MENJADI ILMU YANG BERMANFAAT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66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C937-6BDC-4C79-9848-94F90B08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71" y="0"/>
            <a:ext cx="6673174" cy="955655"/>
          </a:xfrm>
        </p:spPr>
        <p:txBody>
          <a:bodyPr/>
          <a:lstStyle/>
          <a:p>
            <a:r>
              <a:rPr lang="en-ID" dirty="0">
                <a:solidFill>
                  <a:schemeClr val="tx1"/>
                </a:solidFill>
              </a:rPr>
              <a:t>MATERI PEMBELAJARAN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86374"/>
              </p:ext>
            </p:extLst>
          </p:nvPr>
        </p:nvGraphicFramePr>
        <p:xfrm>
          <a:off x="376770" y="797711"/>
          <a:ext cx="8580094" cy="560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bentuk-bentuk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proses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dunia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10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 antar pribadi beserta tujuannya, Macam-macam gaya kepemimpinan serta teori kebutuhan individu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3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Proses mendengarkan sebagai keahlian yang baik dalam komunikasi antar pribadi.</a:t>
                      </a: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 dalam organisasi, pola komunikasi dan cara mengelola komunikasi yang baik.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 bisnis lintas budaya, memahami budaya dan perbedaannya serta komunikasi dengan orang asing.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Penentuan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penentuan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pokok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seleksi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saluran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pengorganisasian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Pengorganisasian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lamaran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persiapan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resume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resume.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 penting dan perisiapan wawancara kerja, Cara mengenali pekerjaan dan perusahaan, Pertanyaan penting dalam wawancara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35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 penerimaan dan penolakan kerja.</a:t>
                      </a: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bantu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bahasa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tubuh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 negosiasi, proses negosiasi, keterampilan negosiasi dan tipe negosiator.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lanjut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rapat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Penulisan laporan bisnis.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046">
                <a:tc>
                  <a:txBody>
                    <a:bodyPr/>
                    <a:lstStyle/>
                    <a:p>
                      <a:r>
                        <a:rPr lang="en-US" dirty="0" err="1"/>
                        <a:t>Minggu</a:t>
                      </a:r>
                      <a:r>
                        <a:rPr lang="en-US" dirty="0"/>
                        <a:t> 14/15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 bisnis melalui teknologi informasi.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37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684D-7D88-4228-BC4E-8F826DAE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chemeClr val="tx1"/>
                </a:solidFill>
              </a:rPr>
              <a:t>BUKU REFRENSI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F06B-1839-43FE-98A2-9FF5400B8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Purwanto</a:t>
            </a:r>
            <a:r>
              <a:rPr lang="en-US" dirty="0">
                <a:solidFill>
                  <a:schemeClr val="tx1"/>
                </a:solidFill>
              </a:rPr>
              <a:t>, Djoko. 2011.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Bisnis</a:t>
            </a:r>
            <a:r>
              <a:rPr lang="en-US" dirty="0">
                <a:solidFill>
                  <a:schemeClr val="tx1"/>
                </a:solidFill>
              </a:rPr>
              <a:t>. Jakarta: </a:t>
            </a:r>
            <a:r>
              <a:rPr lang="en-US" dirty="0" err="1">
                <a:solidFill>
                  <a:schemeClr val="tx1"/>
                </a:solidFill>
              </a:rPr>
              <a:t>Penerbit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Erlangga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Bovee</a:t>
            </a:r>
            <a:r>
              <a:rPr lang="en-US" dirty="0">
                <a:solidFill>
                  <a:schemeClr val="tx1"/>
                </a:solidFill>
              </a:rPr>
              <a:t> &amp; Thill, 2008. </a:t>
            </a:r>
            <a:r>
              <a:rPr lang="en-US" i="1" dirty="0">
                <a:solidFill>
                  <a:schemeClr val="tx1"/>
                </a:solidFill>
              </a:rPr>
              <a:t>Business </a:t>
            </a:r>
            <a:r>
              <a:rPr lang="en-US" i="1" dirty="0" err="1">
                <a:solidFill>
                  <a:schemeClr val="tx1"/>
                </a:solidFill>
              </a:rPr>
              <a:t>Comunication</a:t>
            </a:r>
            <a:r>
              <a:rPr lang="en-US" i="1" dirty="0">
                <a:solidFill>
                  <a:schemeClr val="tx1"/>
                </a:solidFill>
              </a:rPr>
              <a:t> Today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Komunikasi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Bisnis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Edisi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Kedelapan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Jilid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2. PT </a:t>
            </a:r>
            <a:r>
              <a:rPr lang="en-US" dirty="0" err="1">
                <a:solidFill>
                  <a:schemeClr val="tx1"/>
                </a:solidFill>
              </a:rPr>
              <a:t>Indeks</a:t>
            </a:r>
            <a:r>
              <a:rPr lang="en-US" dirty="0">
                <a:solidFill>
                  <a:schemeClr val="tx1"/>
                </a:solidFill>
              </a:rPr>
              <a:t>, Jakarta.</a:t>
            </a:r>
            <a:endParaRPr lang="id-ID" dirty="0">
              <a:solidFill>
                <a:schemeClr val="tx1"/>
              </a:solidFill>
            </a:endParaRPr>
          </a:p>
          <a:p>
            <a:pPr lvl="0"/>
            <a:r>
              <a:rPr lang="id-ID" dirty="0">
                <a:solidFill>
                  <a:schemeClr val="tx1"/>
                </a:solidFill>
              </a:rPr>
              <a:t>Buku komunikasi bisnis lainnya</a:t>
            </a:r>
          </a:p>
          <a:p>
            <a:pPr lvl="0"/>
            <a:r>
              <a:rPr lang="id-ID" dirty="0">
                <a:solidFill>
                  <a:schemeClr val="tx1"/>
                </a:solidFill>
              </a:rPr>
              <a:t>Artikel komunikasi bisnis lainnya</a:t>
            </a:r>
          </a:p>
          <a:p>
            <a:pPr lvl="0"/>
            <a:r>
              <a:rPr lang="id-ID" dirty="0">
                <a:solidFill>
                  <a:schemeClr val="tx1"/>
                </a:solidFill>
              </a:rPr>
              <a:t>Jurnal tentang komunikasi bisnis</a:t>
            </a:r>
            <a:endParaRPr lang="en-ID" dirty="0">
              <a:solidFill>
                <a:schemeClr val="tx1"/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7602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C9AA-395E-45AD-B088-A4490A03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KOMPONEN </a:t>
            </a:r>
            <a:r>
              <a:rPr lang="en-ID" dirty="0">
                <a:solidFill>
                  <a:schemeClr val="tx1"/>
                </a:solidFill>
              </a:rPr>
              <a:t>PENILAIAN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E0F5-E4C6-44D7-B00B-496C25BF0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3200" dirty="0" err="1">
                <a:solidFill>
                  <a:schemeClr val="tx1"/>
                </a:solidFill>
              </a:rPr>
              <a:t>Tugas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kelompok</a:t>
            </a:r>
            <a:r>
              <a:rPr lang="en-ID" sz="3200" dirty="0">
                <a:solidFill>
                  <a:schemeClr val="tx1"/>
                </a:solidFill>
              </a:rPr>
              <a:t>	</a:t>
            </a:r>
          </a:p>
          <a:p>
            <a:r>
              <a:rPr lang="en-ID" sz="3200" dirty="0" err="1">
                <a:solidFill>
                  <a:schemeClr val="tx1"/>
                </a:solidFill>
              </a:rPr>
              <a:t>Tugas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Individu</a:t>
            </a:r>
            <a:r>
              <a:rPr lang="en-ID" sz="3200" dirty="0">
                <a:solidFill>
                  <a:schemeClr val="tx1"/>
                </a:solidFill>
              </a:rPr>
              <a:t>	</a:t>
            </a:r>
          </a:p>
          <a:p>
            <a:r>
              <a:rPr lang="en-ID" sz="3200" dirty="0">
                <a:solidFill>
                  <a:schemeClr val="tx1"/>
                </a:solidFill>
              </a:rPr>
              <a:t>UTS			</a:t>
            </a:r>
          </a:p>
          <a:p>
            <a:r>
              <a:rPr lang="en-ID" sz="3200" dirty="0">
                <a:solidFill>
                  <a:schemeClr val="tx1"/>
                </a:solidFill>
              </a:rPr>
              <a:t>UAS		</a:t>
            </a:r>
            <a:r>
              <a:rPr lang="en-ID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40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ABDA7-610F-4FF8-A1B2-E7DE2359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SARANA PENDUKUNG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793E-83BE-47B2-B76F-AF693FC8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Membentuk pengurus kelas (ketua)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Membuat email kelas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Membentuk kelompok diskusi</a:t>
            </a:r>
          </a:p>
        </p:txBody>
      </p:sp>
    </p:spTree>
    <p:extLst>
      <p:ext uri="{BB962C8B-B14F-4D97-AF65-F5344CB8AC3E}">
        <p14:creationId xmlns:p14="http://schemas.microsoft.com/office/powerpoint/2010/main" val="427802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F65E28-D023-40E0-BCD4-19ACFE065DCD}"/>
              </a:ext>
            </a:extLst>
          </p:cNvPr>
          <p:cNvSpPr txBox="1">
            <a:spLocks/>
          </p:cNvSpPr>
          <p:nvPr/>
        </p:nvSpPr>
        <p:spPr>
          <a:xfrm>
            <a:off x="1331307" y="2959852"/>
            <a:ext cx="6673174" cy="156071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dirty="0">
                <a:solidFill>
                  <a:schemeClr val="tx1"/>
                </a:solidFill>
              </a:rPr>
              <a:t>MATERI PERKULIAHAN MINGGU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77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C3A8-97CF-479B-AFA3-298BE8DE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KOMUNIKASI?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KOMUNIKASI BISNIS?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FDD99-C180-4A39-9BC7-1E51194FD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Komunikasi adalah suatu proses pertukaran informasi antara komunikan dengan komunikator melalui media dan bentuk tertentu guna tercapainya suatu tujuan. </a:t>
            </a:r>
          </a:p>
          <a:p>
            <a:r>
              <a:rPr lang="id-ID" sz="2400" dirty="0">
                <a:solidFill>
                  <a:schemeClr val="tx1"/>
                </a:solidFill>
              </a:rPr>
              <a:t>Komunikasi bisnis </a:t>
            </a:r>
            <a:r>
              <a:rPr lang="id-ID" sz="2400">
                <a:solidFill>
                  <a:schemeClr val="tx1"/>
                </a:solidFill>
              </a:rPr>
              <a:t>adalah suatu </a:t>
            </a:r>
            <a:r>
              <a:rPr lang="id-ID" sz="2400" dirty="0">
                <a:solidFill>
                  <a:schemeClr val="tx1"/>
                </a:solidFill>
              </a:rPr>
              <a:t>proses komunikasi dalam dunia bisnis mencakup berbagai macam bentuk komunikasi dan untuk mencapai tujuan tertentu.</a:t>
            </a:r>
          </a:p>
        </p:txBody>
      </p:sp>
    </p:spTree>
    <p:extLst>
      <p:ext uri="{BB962C8B-B14F-4D97-AF65-F5344CB8AC3E}">
        <p14:creationId xmlns:p14="http://schemas.microsoft.com/office/powerpoint/2010/main" val="241945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9F9A-A262-40CF-9633-FEEE7BAA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BENTUKNYA?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65CB7-CD53-4FDF-96C3-1FE6C5D0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Komunikasi Verbal (tertulis dan lisan)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Membuat dan mengirim surat permintaan barang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Membuat dan mengirim surat mutasi karyawan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Membuat dan mengirim surat penawaran</a:t>
            </a:r>
            <a:endParaRPr lang="id-ID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Komunikasi Non Verbal (bahsa tubuh, sandi/simbol, warna)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Menggelengkan kepala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Menganggukkan kepala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Gerakan tanggan tidak teratur</a:t>
            </a:r>
          </a:p>
        </p:txBody>
      </p:sp>
    </p:spTree>
    <p:extLst>
      <p:ext uri="{BB962C8B-B14F-4D97-AF65-F5344CB8AC3E}">
        <p14:creationId xmlns:p14="http://schemas.microsoft.com/office/powerpoint/2010/main" val="172897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FBBF0-E81B-49D2-B2BC-E38C8B1F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KOMUNIKASI VERBAL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28B5-5642-491A-B1B0-6E162FA4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Penyampaian pesan bisnis melalui tulisan atau lisan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Komunikasi lisan : lebih mudah, lebih praktis dan lebih cepat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Komunikasi tertulis : jarang dilakukan, lebih detail dan kompleks dan berkekuatan hukum</a:t>
            </a:r>
          </a:p>
          <a:p>
            <a:r>
              <a:rPr lang="id-ID" dirty="0">
                <a:solidFill>
                  <a:schemeClr val="tx1"/>
                </a:solidFill>
              </a:rPr>
              <a:t>Penerimaan pesan bisnis melalui membaca dan mendengarkan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d-ID" sz="2000" i="0" dirty="0">
                <a:solidFill>
                  <a:schemeClr val="tx1"/>
                </a:solidFill>
              </a:rPr>
              <a:t>Diperlukan kemampuan mendengarkan dan membaca yang baik untuk dapat menghargai dan menjalin komunikasi yang efektif dan efisien</a:t>
            </a:r>
          </a:p>
        </p:txBody>
      </p:sp>
    </p:spTree>
    <p:extLst>
      <p:ext uri="{BB962C8B-B14F-4D97-AF65-F5344CB8AC3E}">
        <p14:creationId xmlns:p14="http://schemas.microsoft.com/office/powerpoint/2010/main" val="237669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521</TotalTime>
  <Words>654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Corbel</vt:lpstr>
      <vt:lpstr>Wingdings</vt:lpstr>
      <vt:lpstr>Feathered</vt:lpstr>
      <vt:lpstr>KOMUNIKASI BISNIS</vt:lpstr>
      <vt:lpstr>MATERI PEMBELAJARAN</vt:lpstr>
      <vt:lpstr>BUKU REFRENSI</vt:lpstr>
      <vt:lpstr>KOMPONEN PENILAIAN</vt:lpstr>
      <vt:lpstr>SARANA PENDUKUNG</vt:lpstr>
      <vt:lpstr>PowerPoint Presentation</vt:lpstr>
      <vt:lpstr>KOMUNIKASI? KOMUNIKASI BISNIS?</vt:lpstr>
      <vt:lpstr>BENTUKNYA?</vt:lpstr>
      <vt:lpstr>KOMUNIKASI VERBAL</vt:lpstr>
      <vt:lpstr>KOMUNIKASI NONVERBAL</vt:lpstr>
      <vt:lpstr>TAHAPAN KOMUNIKASI BISNIS</vt:lpstr>
      <vt:lpstr>KOMUNIKASI BISNIS YANG EFEKTIF </vt:lpstr>
      <vt:lpstr>PowerPoint Presentation</vt:lpstr>
      <vt:lpstr>MASALAH DALAM KOMUNIKASI BISNIS</vt:lpstr>
      <vt:lpstr>SOLUSI YANG DITAWARKAN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BISNIS</dc:title>
  <dc:creator>Agus Widjanarko</dc:creator>
  <cp:lastModifiedBy>Agus Widjanarko</cp:lastModifiedBy>
  <cp:revision>38</cp:revision>
  <dcterms:created xsi:type="dcterms:W3CDTF">2017-09-19T04:43:30Z</dcterms:created>
  <dcterms:modified xsi:type="dcterms:W3CDTF">2017-10-06T12:31:20Z</dcterms:modified>
</cp:coreProperties>
</file>